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98" r:id="rId4"/>
    <p:sldId id="329" r:id="rId5"/>
    <p:sldId id="262" r:id="rId6"/>
    <p:sldId id="320" r:id="rId7"/>
    <p:sldId id="264" r:id="rId8"/>
    <p:sldId id="321" r:id="rId9"/>
    <p:sldId id="324" r:id="rId10"/>
    <p:sldId id="322" r:id="rId11"/>
    <p:sldId id="300" r:id="rId12"/>
    <p:sldId id="306" r:id="rId13"/>
    <p:sldId id="265" r:id="rId14"/>
    <p:sldId id="266" r:id="rId15"/>
    <p:sldId id="267" r:id="rId16"/>
    <p:sldId id="268" r:id="rId17"/>
    <p:sldId id="299" r:id="rId18"/>
    <p:sldId id="330" r:id="rId19"/>
    <p:sldId id="285" r:id="rId20"/>
    <p:sldId id="272" r:id="rId21"/>
    <p:sldId id="273" r:id="rId22"/>
    <p:sldId id="303" r:id="rId23"/>
    <p:sldId id="305" r:id="rId24"/>
    <p:sldId id="259" r:id="rId25"/>
    <p:sldId id="277" r:id="rId26"/>
    <p:sldId id="325" r:id="rId27"/>
    <p:sldId id="278" r:id="rId28"/>
    <p:sldId id="326" r:id="rId29"/>
    <p:sldId id="279" r:id="rId30"/>
    <p:sldId id="327" r:id="rId31"/>
    <p:sldId id="328" r:id="rId32"/>
    <p:sldId id="307" r:id="rId33"/>
    <p:sldId id="309" r:id="rId34"/>
    <p:sldId id="331" r:id="rId35"/>
  </p:sldIdLst>
  <p:sldSz cx="12192000" cy="7561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2EBFE"/>
    <a:srgbClr val="F6F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100" d="100"/>
          <a:sy n="100" d="100"/>
        </p:scale>
        <p:origin x="276" y="84"/>
      </p:cViewPr>
      <p:guideLst>
        <p:guide orient="horz" pos="238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eo.gov.au/understand-our-parliament/how-parliament-works/system-of-government/democracy/" TargetMode="External"/><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0E22341-7BCD-4437-B865-221BB01965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0319" y="967944"/>
            <a:ext cx="12738850" cy="3902800"/>
          </a:xfrm>
          <a:prstGeom prst="rect">
            <a:avLst/>
          </a:prstGeom>
        </p:spPr>
      </p:pic>
      <p:sp>
        <p:nvSpPr>
          <p:cNvPr id="2" name="Title 1">
            <a:extLst>
              <a:ext uri="{FF2B5EF4-FFF2-40B4-BE49-F238E27FC236}">
                <a16:creationId xmlns:a16="http://schemas.microsoft.com/office/drawing/2014/main" id="{5B296C4B-A8FD-4D38-A51E-E9D0572E25F7}"/>
              </a:ext>
            </a:extLst>
          </p:cNvPr>
          <p:cNvSpPr>
            <a:spLocks noGrp="1"/>
          </p:cNvSpPr>
          <p:nvPr>
            <p:ph type="ctrTitle" hasCustomPrompt="1"/>
          </p:nvPr>
        </p:nvSpPr>
        <p:spPr>
          <a:xfrm>
            <a:off x="1524000" y="4695933"/>
            <a:ext cx="9144000" cy="605118"/>
          </a:xfrm>
        </p:spPr>
        <p:txBody>
          <a:bodyPr anchor="b"/>
          <a:lstStyle>
            <a:lvl1pPr algn="ctr">
              <a:defRPr sz="2800" b="1">
                <a:solidFill>
                  <a:srgbClr val="FFFFFF"/>
                </a:solidFill>
              </a:defRPr>
            </a:lvl1pPr>
          </a:lstStyle>
          <a:p>
            <a:r>
              <a:rPr lang="en-US" dirty="0"/>
              <a:t>CLICK TO EDIT MASTER TITLE STYLE</a:t>
            </a:r>
          </a:p>
        </p:txBody>
      </p:sp>
      <p:sp>
        <p:nvSpPr>
          <p:cNvPr id="3" name="Subtitle 2">
            <a:extLst>
              <a:ext uri="{FF2B5EF4-FFF2-40B4-BE49-F238E27FC236}">
                <a16:creationId xmlns:a16="http://schemas.microsoft.com/office/drawing/2014/main" id="{7D252D1F-7E22-4C81-A575-3406E3E60920}"/>
              </a:ext>
            </a:extLst>
          </p:cNvPr>
          <p:cNvSpPr>
            <a:spLocks noGrp="1"/>
          </p:cNvSpPr>
          <p:nvPr>
            <p:ph type="subTitle" idx="1"/>
          </p:nvPr>
        </p:nvSpPr>
        <p:spPr>
          <a:xfrm>
            <a:off x="0" y="5220369"/>
            <a:ext cx="12192000" cy="1825554"/>
          </a:xfrm>
        </p:spPr>
        <p:txBody>
          <a:bodyPr>
            <a:normAutofit/>
          </a:bodyPr>
          <a:lstStyle>
            <a:lvl1pPr marL="0" indent="0" algn="ctr">
              <a:buNone/>
              <a:defRPr sz="60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76969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6DB18-05B8-4DBC-A8DD-6C64D67CAA5F}"/>
              </a:ext>
            </a:extLst>
          </p:cNvPr>
          <p:cNvSpPr>
            <a:spLocks noGrp="1"/>
          </p:cNvSpPr>
          <p:nvPr>
            <p:ph type="title"/>
          </p:nvPr>
        </p:nvSpPr>
        <p:spPr/>
        <p:txBody>
          <a:bodyPr/>
          <a:lstStyle>
            <a:lvl1pPr>
              <a:defRPr sz="2800" b="1"/>
            </a:lvl1pPr>
          </a:lstStyle>
          <a:p>
            <a:r>
              <a:rPr lang="en-US" dirty="0"/>
              <a:t>Click to edit Master title style</a:t>
            </a:r>
          </a:p>
        </p:txBody>
      </p:sp>
      <p:sp>
        <p:nvSpPr>
          <p:cNvPr id="7" name="Content Placeholder 3">
            <a:extLst>
              <a:ext uri="{FF2B5EF4-FFF2-40B4-BE49-F238E27FC236}">
                <a16:creationId xmlns:a16="http://schemas.microsoft.com/office/drawing/2014/main" id="{A5BA5A97-1C0B-424D-AEEA-6A6A8F1643B7}"/>
              </a:ext>
            </a:extLst>
          </p:cNvPr>
          <p:cNvSpPr>
            <a:spLocks noGrp="1"/>
          </p:cNvSpPr>
          <p:nvPr>
            <p:ph sz="half" idx="2"/>
          </p:nvPr>
        </p:nvSpPr>
        <p:spPr>
          <a:xfrm>
            <a:off x="839791" y="1290914"/>
            <a:ext cx="10541800" cy="2775477"/>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A5BA5A97-1C0B-424D-AEEA-6A6A8F1643B7}"/>
              </a:ext>
            </a:extLst>
          </p:cNvPr>
          <p:cNvSpPr>
            <a:spLocks noGrp="1"/>
          </p:cNvSpPr>
          <p:nvPr>
            <p:ph sz="half" idx="10"/>
          </p:nvPr>
        </p:nvSpPr>
        <p:spPr>
          <a:xfrm>
            <a:off x="841584" y="4251060"/>
            <a:ext cx="10541800" cy="2775477"/>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6839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 headin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E5EFB7F-A06A-460D-88AA-403809982BE8}"/>
              </a:ext>
            </a:extLst>
          </p:cNvPr>
          <p:cNvSpPr>
            <a:spLocks noGrp="1"/>
          </p:cNvSpPr>
          <p:nvPr>
            <p:ph idx="1"/>
          </p:nvPr>
        </p:nvSpPr>
        <p:spPr>
          <a:xfrm>
            <a:off x="838200" y="688489"/>
            <a:ext cx="10543391" cy="6321247"/>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766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heading 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4D9678-131F-4034-ADC2-C302DA1BDE21}"/>
              </a:ext>
            </a:extLst>
          </p:cNvPr>
          <p:cNvSpPr>
            <a:spLocks noGrp="1"/>
          </p:cNvSpPr>
          <p:nvPr>
            <p:ph sz="half" idx="1"/>
          </p:nvPr>
        </p:nvSpPr>
        <p:spPr>
          <a:xfrm>
            <a:off x="838200" y="720762"/>
            <a:ext cx="5181600" cy="6407582"/>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10C08C5-4728-4BB5-B5AF-8DD6D2E76660}"/>
              </a:ext>
            </a:extLst>
          </p:cNvPr>
          <p:cNvSpPr>
            <a:spLocks noGrp="1"/>
          </p:cNvSpPr>
          <p:nvPr>
            <p:ph sz="half" idx="2"/>
          </p:nvPr>
        </p:nvSpPr>
        <p:spPr>
          <a:xfrm>
            <a:off x="6172200" y="720762"/>
            <a:ext cx="5181600" cy="6407582"/>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0328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tivity 1">
    <p:bg>
      <p:bgPr>
        <a:solidFill>
          <a:schemeClr val="tx2">
            <a:alpha val="1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4AC05FA-ED73-4A14-84E1-D324665947D9}"/>
              </a:ext>
            </a:extLst>
          </p:cNvPr>
          <p:cNvSpPr>
            <a:spLocks noGrp="1"/>
          </p:cNvSpPr>
          <p:nvPr>
            <p:ph type="title" hasCustomPrompt="1"/>
          </p:nvPr>
        </p:nvSpPr>
        <p:spPr>
          <a:xfrm>
            <a:off x="838199" y="711650"/>
            <a:ext cx="10628552" cy="506336"/>
          </a:xfrm>
          <a:solidFill>
            <a:schemeClr val="tx2"/>
          </a:solidFill>
        </p:spPr>
        <p:txBody>
          <a:bodyPr lIns="936000" tIns="108000" bIns="90000" anchor="ctr" anchorCtr="0"/>
          <a:lstStyle/>
          <a:p>
            <a:r>
              <a:rPr lang="en-AU" sz="3200" dirty="0">
                <a:solidFill>
                  <a:srgbClr val="FFFFFF"/>
                </a:solidFill>
              </a:rPr>
              <a:t>ACTIVITY</a:t>
            </a:r>
          </a:p>
        </p:txBody>
      </p:sp>
      <p:sp>
        <p:nvSpPr>
          <p:cNvPr id="4" name="Content Placeholder 2">
            <a:extLst>
              <a:ext uri="{FF2B5EF4-FFF2-40B4-BE49-F238E27FC236}">
                <a16:creationId xmlns:a16="http://schemas.microsoft.com/office/drawing/2014/main" id="{6DEA48FC-C2C1-4E6F-A8E2-0A6C34653D37}"/>
              </a:ext>
            </a:extLst>
          </p:cNvPr>
          <p:cNvSpPr>
            <a:spLocks noGrp="1"/>
          </p:cNvSpPr>
          <p:nvPr>
            <p:ph sz="half" idx="1" hasCustomPrompt="1"/>
          </p:nvPr>
        </p:nvSpPr>
        <p:spPr>
          <a:xfrm>
            <a:off x="838200" y="1749754"/>
            <a:ext cx="5616388" cy="5924314"/>
          </a:xfrm>
        </p:spPr>
        <p:txBody>
          <a:bodyPr>
            <a:normAutofit/>
          </a:bodyPr>
          <a:lstStyle/>
          <a:p>
            <a:pPr marL="342900" lvl="0" indent="-342900">
              <a:buFont typeface="+mj-lt"/>
              <a:buAutoNum type="arabicPeriod"/>
            </a:pPr>
            <a:r>
              <a:rPr lang="en-AU" sz="2000" dirty="0"/>
              <a:t> </a:t>
            </a:r>
          </a:p>
          <a:p>
            <a:endParaRPr lang="en-AU" sz="2000" dirty="0"/>
          </a:p>
        </p:txBody>
      </p:sp>
      <p:sp>
        <p:nvSpPr>
          <p:cNvPr id="5" name="Oval 4">
            <a:extLst>
              <a:ext uri="{FF2B5EF4-FFF2-40B4-BE49-F238E27FC236}">
                <a16:creationId xmlns:a16="http://schemas.microsoft.com/office/drawing/2014/main" id="{1F6027A2-075E-43DC-846E-6225183472AC}"/>
              </a:ext>
            </a:extLst>
          </p:cNvPr>
          <p:cNvSpPr/>
          <p:nvPr userDrawn="1"/>
        </p:nvSpPr>
        <p:spPr>
          <a:xfrm>
            <a:off x="725249" y="511923"/>
            <a:ext cx="876300" cy="876300"/>
          </a:xfrm>
          <a:prstGeom prst="ellipse">
            <a:avLst/>
          </a:prstGeom>
          <a:solidFill>
            <a:srgbClr val="FFFFFF"/>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1B125E67-A27A-42E2-BD9F-6043CCA43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791" y="691992"/>
            <a:ext cx="523875" cy="523875"/>
          </a:xfrm>
          <a:prstGeom prst="rect">
            <a:avLst/>
          </a:prstGeom>
        </p:spPr>
      </p:pic>
    </p:spTree>
    <p:extLst>
      <p:ext uri="{BB962C8B-B14F-4D97-AF65-F5344CB8AC3E}">
        <p14:creationId xmlns:p14="http://schemas.microsoft.com/office/powerpoint/2010/main" val="1203810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bg">
    <p:bg>
      <p:bgPr>
        <a:solidFill>
          <a:schemeClr val="tx2">
            <a:alpha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2596B-0E22-42EF-8443-66A3A9635A6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6424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Yellow bg">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FE3F0-08C2-4589-94FE-2FB7CC2118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2883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ideas">
    <p:bg>
      <p:bgPr>
        <a:solidFill>
          <a:schemeClr val="bg1">
            <a:alpha val="20000"/>
          </a:schemeClr>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5CD06C58-704B-4063-8D0C-F5BF1827A7A0}"/>
              </a:ext>
            </a:extLst>
          </p:cNvPr>
          <p:cNvSpPr>
            <a:spLocks noGrp="1"/>
          </p:cNvSpPr>
          <p:nvPr>
            <p:ph type="body" idx="13" hasCustomPrompt="1"/>
          </p:nvPr>
        </p:nvSpPr>
        <p:spPr>
          <a:xfrm>
            <a:off x="1573306" y="1048872"/>
            <a:ext cx="9045386" cy="5154220"/>
          </a:xfrm>
        </p:spPr>
        <p:txBody>
          <a:bodyPr lIns="180000" tIns="0" rIns="180000" bIns="0" anchor="ctr" anchorCtr="0">
            <a:noAutofit/>
          </a:bodyPr>
          <a:lstStyle>
            <a:lvl1pPr marL="0" indent="0" algn="ctr">
              <a:lnSpc>
                <a:spcPct val="100000"/>
              </a:lnSpc>
              <a:buNone/>
              <a:defRPr sz="4400" b="0"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76776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cus questions resources">
    <p:bg>
      <p:bgPr>
        <a:solidFill>
          <a:schemeClr val="bg1">
            <a:alpha val="20000"/>
          </a:schemeClr>
        </a:solidFill>
        <a:effectLst/>
      </p:bgPr>
    </p:bg>
    <p:spTree>
      <p:nvGrpSpPr>
        <p:cNvPr id="1" name=""/>
        <p:cNvGrpSpPr/>
        <p:nvPr/>
      </p:nvGrpSpPr>
      <p:grpSpPr>
        <a:xfrm>
          <a:off x="0" y="0"/>
          <a:ext cx="0" cy="0"/>
          <a:chOff x="0" y="0"/>
          <a:chExt cx="0" cy="0"/>
        </a:xfrm>
      </p:grpSpPr>
      <p:sp>
        <p:nvSpPr>
          <p:cNvPr id="11" name="Content Placeholder 7">
            <a:extLst>
              <a:ext uri="{FF2B5EF4-FFF2-40B4-BE49-F238E27FC236}">
                <a16:creationId xmlns:a16="http://schemas.microsoft.com/office/drawing/2014/main" id="{EFE2FB72-18E4-44B7-8479-3E963F7477DC}"/>
              </a:ext>
            </a:extLst>
          </p:cNvPr>
          <p:cNvSpPr>
            <a:spLocks noGrp="1"/>
          </p:cNvSpPr>
          <p:nvPr>
            <p:ph sz="half" idx="2"/>
          </p:nvPr>
        </p:nvSpPr>
        <p:spPr>
          <a:xfrm>
            <a:off x="4322389" y="5396934"/>
            <a:ext cx="5034527" cy="1204905"/>
          </a:xfrm>
        </p:spPr>
        <p:txBody>
          <a:bodyPr>
            <a:normAutofit/>
          </a:bodyPr>
          <a:lstStyle>
            <a:lvl1pPr>
              <a:lnSpc>
                <a:spcPct val="100000"/>
              </a:lnSpc>
              <a:defRPr sz="2400"/>
            </a:lvl1pPr>
          </a:lstStyle>
          <a:p>
            <a:r>
              <a:rPr lang="en-US" dirty="0">
                <a:hlinkClick r:id="rId2"/>
              </a:rPr>
              <a:t>Democracy fact sheet</a:t>
            </a:r>
            <a:endParaRPr lang="en-US" dirty="0"/>
          </a:p>
        </p:txBody>
      </p:sp>
      <p:sp>
        <p:nvSpPr>
          <p:cNvPr id="12" name="Content Placeholder 10">
            <a:extLst>
              <a:ext uri="{FF2B5EF4-FFF2-40B4-BE49-F238E27FC236}">
                <a16:creationId xmlns:a16="http://schemas.microsoft.com/office/drawing/2014/main" id="{3CF8556C-4591-44DC-8D45-16E344DF6EA8}"/>
              </a:ext>
            </a:extLst>
          </p:cNvPr>
          <p:cNvSpPr>
            <a:spLocks noGrp="1"/>
          </p:cNvSpPr>
          <p:nvPr>
            <p:ph sz="half" idx="12"/>
          </p:nvPr>
        </p:nvSpPr>
        <p:spPr>
          <a:xfrm>
            <a:off x="4322389" y="1942790"/>
            <a:ext cx="6569729" cy="1742799"/>
          </a:xfrm>
        </p:spPr>
        <p:txBody>
          <a:bodyPr>
            <a:normAutofit/>
          </a:bodyPr>
          <a:lstStyle>
            <a:lvl1pPr>
              <a:lnSpc>
                <a:spcPct val="100000"/>
              </a:lnSpc>
              <a:defRPr sz="2400"/>
            </a:lvl1pPr>
          </a:lstStyle>
          <a:p>
            <a:pPr lvl="0"/>
            <a:r>
              <a:rPr lang="en-US" dirty="0"/>
              <a:t>What is a democracy?</a:t>
            </a:r>
            <a:endParaRPr lang="en-AU" dirty="0"/>
          </a:p>
          <a:p>
            <a:r>
              <a:rPr lang="en-US" dirty="0"/>
              <a:t>What democratic values are important to you?</a:t>
            </a:r>
          </a:p>
        </p:txBody>
      </p:sp>
      <p:pic>
        <p:nvPicPr>
          <p:cNvPr id="13" name="Graphic 12">
            <a:extLst>
              <a:ext uri="{FF2B5EF4-FFF2-40B4-BE49-F238E27FC236}">
                <a16:creationId xmlns:a16="http://schemas.microsoft.com/office/drawing/2014/main" id="{EDAD2203-5A4A-40BD-AB56-F6E847DC191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05318" y="4635849"/>
            <a:ext cx="1614337" cy="1710429"/>
          </a:xfrm>
          <a:prstGeom prst="rect">
            <a:avLst/>
          </a:prstGeom>
        </p:spPr>
      </p:pic>
      <p:pic>
        <p:nvPicPr>
          <p:cNvPr id="14" name="Graphic 13">
            <a:extLst>
              <a:ext uri="{FF2B5EF4-FFF2-40B4-BE49-F238E27FC236}">
                <a16:creationId xmlns:a16="http://schemas.microsoft.com/office/drawing/2014/main" id="{648F388E-46E1-41B3-A7F8-153FD5AF345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189977" y="1182097"/>
            <a:ext cx="1537442" cy="2193115"/>
          </a:xfrm>
          <a:prstGeom prst="rect">
            <a:avLst/>
          </a:prstGeom>
        </p:spPr>
      </p:pic>
      <p:sp>
        <p:nvSpPr>
          <p:cNvPr id="15" name="Text Placeholder 8">
            <a:extLst>
              <a:ext uri="{FF2B5EF4-FFF2-40B4-BE49-F238E27FC236}">
                <a16:creationId xmlns:a16="http://schemas.microsoft.com/office/drawing/2014/main" id="{5FB598DC-4050-4314-BAC6-942A14FFCA54}"/>
              </a:ext>
            </a:extLst>
          </p:cNvPr>
          <p:cNvSpPr txBox="1">
            <a:spLocks/>
          </p:cNvSpPr>
          <p:nvPr userDrawn="1"/>
        </p:nvSpPr>
        <p:spPr>
          <a:xfrm>
            <a:off x="4322389" y="4860102"/>
            <a:ext cx="5157787" cy="555981"/>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AU" sz="2800" b="1" dirty="0"/>
              <a:t>Resource</a:t>
            </a:r>
            <a:endParaRPr lang="en-US" sz="2800" b="1" dirty="0"/>
          </a:p>
        </p:txBody>
      </p:sp>
      <p:cxnSp>
        <p:nvCxnSpPr>
          <p:cNvPr id="18" name="Straight Connector 17">
            <a:extLst>
              <a:ext uri="{FF2B5EF4-FFF2-40B4-BE49-F238E27FC236}">
                <a16:creationId xmlns:a16="http://schemas.microsoft.com/office/drawing/2014/main" id="{17065F76-F601-4D13-8399-1F737E43F4D4}"/>
              </a:ext>
            </a:extLst>
          </p:cNvPr>
          <p:cNvCxnSpPr>
            <a:cxnSpLocks/>
          </p:cNvCxnSpPr>
          <p:nvPr userDrawn="1"/>
        </p:nvCxnSpPr>
        <p:spPr>
          <a:xfrm>
            <a:off x="1331259" y="4010773"/>
            <a:ext cx="9560859"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6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942C2-C8F5-49A0-B813-0BB7CD0120BA}"/>
              </a:ext>
            </a:extLst>
          </p:cNvPr>
          <p:cNvSpPr>
            <a:spLocks noGrp="1"/>
          </p:cNvSpPr>
          <p:nvPr>
            <p:ph type="title"/>
          </p:nvPr>
        </p:nvSpPr>
        <p:spPr/>
        <p:txBody>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id="{3E5EFB7F-A06A-460D-88AA-403809982BE8}"/>
              </a:ext>
            </a:extLst>
          </p:cNvPr>
          <p:cNvSpPr>
            <a:spLocks noGrp="1"/>
          </p:cNvSpPr>
          <p:nvPr>
            <p:ph idx="1"/>
          </p:nvPr>
        </p:nvSpPr>
        <p:spPr>
          <a:xfrm>
            <a:off x="838200" y="1280968"/>
            <a:ext cx="9618233" cy="5728768"/>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509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3623F-54AE-405A-ADDC-7A1B6A640CC5}"/>
              </a:ext>
            </a:extLst>
          </p:cNvPr>
          <p:cNvSpPr>
            <a:spLocks noGrp="1"/>
          </p:cNvSpPr>
          <p:nvPr>
            <p:ph type="title"/>
          </p:nvPr>
        </p:nvSpPr>
        <p:spPr/>
        <p:txBody>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id="{7F4D9678-131F-4034-ADC2-C302DA1BDE21}"/>
              </a:ext>
            </a:extLst>
          </p:cNvPr>
          <p:cNvSpPr>
            <a:spLocks noGrp="1"/>
          </p:cNvSpPr>
          <p:nvPr>
            <p:ph sz="half" idx="1"/>
          </p:nvPr>
        </p:nvSpPr>
        <p:spPr>
          <a:xfrm>
            <a:off x="838200" y="1363992"/>
            <a:ext cx="5181600" cy="5764352"/>
          </a:xfrm>
        </p:spPr>
        <p:txBody>
          <a:bodyPr>
            <a:norm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10C08C5-4728-4BB5-B5AF-8DD6D2E76660}"/>
              </a:ext>
            </a:extLst>
          </p:cNvPr>
          <p:cNvSpPr>
            <a:spLocks noGrp="1"/>
          </p:cNvSpPr>
          <p:nvPr>
            <p:ph sz="half" idx="2"/>
          </p:nvPr>
        </p:nvSpPr>
        <p:spPr>
          <a:xfrm>
            <a:off x="6172200" y="1363992"/>
            <a:ext cx="5181600" cy="5764352"/>
          </a:xfrm>
        </p:spPr>
        <p:txBody>
          <a:bodyPr>
            <a:norm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5928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ml L big 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3623F-54AE-405A-ADDC-7A1B6A640CC5}"/>
              </a:ext>
            </a:extLst>
          </p:cNvPr>
          <p:cNvSpPr>
            <a:spLocks noGrp="1"/>
          </p:cNvSpPr>
          <p:nvPr>
            <p:ph type="title"/>
          </p:nvPr>
        </p:nvSpPr>
        <p:spPr/>
        <p:txBody>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id="{7F4D9678-131F-4034-ADC2-C302DA1BDE21}"/>
              </a:ext>
            </a:extLst>
          </p:cNvPr>
          <p:cNvSpPr>
            <a:spLocks noGrp="1"/>
          </p:cNvSpPr>
          <p:nvPr>
            <p:ph sz="half" idx="1"/>
          </p:nvPr>
        </p:nvSpPr>
        <p:spPr>
          <a:xfrm>
            <a:off x="838200" y="1363992"/>
            <a:ext cx="3626224" cy="5764352"/>
          </a:xfrm>
        </p:spPr>
        <p:txBody>
          <a:bodyPr>
            <a:norm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10C08C5-4728-4BB5-B5AF-8DD6D2E76660}"/>
              </a:ext>
            </a:extLst>
          </p:cNvPr>
          <p:cNvSpPr>
            <a:spLocks noGrp="1"/>
          </p:cNvSpPr>
          <p:nvPr>
            <p:ph sz="half" idx="2"/>
          </p:nvPr>
        </p:nvSpPr>
        <p:spPr>
          <a:xfrm>
            <a:off x="4668819" y="1363992"/>
            <a:ext cx="6684981" cy="5764352"/>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7638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big L sml 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3623F-54AE-405A-ADDC-7A1B6A640CC5}"/>
              </a:ext>
            </a:extLst>
          </p:cNvPr>
          <p:cNvSpPr>
            <a:spLocks noGrp="1"/>
          </p:cNvSpPr>
          <p:nvPr>
            <p:ph type="title"/>
          </p:nvPr>
        </p:nvSpPr>
        <p:spPr/>
        <p:txBody>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id="{7F4D9678-131F-4034-ADC2-C302DA1BDE21}"/>
              </a:ext>
            </a:extLst>
          </p:cNvPr>
          <p:cNvSpPr>
            <a:spLocks noGrp="1"/>
          </p:cNvSpPr>
          <p:nvPr>
            <p:ph sz="half" idx="1"/>
          </p:nvPr>
        </p:nvSpPr>
        <p:spPr>
          <a:xfrm>
            <a:off x="7744610" y="1363992"/>
            <a:ext cx="3626224" cy="5764352"/>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10C08C5-4728-4BB5-B5AF-8DD6D2E76660}"/>
              </a:ext>
            </a:extLst>
          </p:cNvPr>
          <p:cNvSpPr>
            <a:spLocks noGrp="1"/>
          </p:cNvSpPr>
          <p:nvPr>
            <p:ph sz="half" idx="2"/>
          </p:nvPr>
        </p:nvSpPr>
        <p:spPr>
          <a:xfrm>
            <a:off x="849854" y="1363992"/>
            <a:ext cx="6684981" cy="5764352"/>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915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67389-7460-492E-8879-751A7C6EB796}"/>
              </a:ext>
            </a:extLst>
          </p:cNvPr>
          <p:cNvSpPr>
            <a:spLocks noGrp="1"/>
          </p:cNvSpPr>
          <p:nvPr>
            <p:ph type="title"/>
          </p:nvPr>
        </p:nvSpPr>
        <p:spPr>
          <a:xfrm>
            <a:off x="829030" y="687930"/>
            <a:ext cx="10515600" cy="474429"/>
          </a:xfrm>
        </p:spPr>
        <p:txBody>
          <a:bodyPr/>
          <a:lstStyle>
            <a:lvl1pPr>
              <a:defRPr sz="2800" b="1"/>
            </a:lvl1pPr>
          </a:lstStyle>
          <a:p>
            <a:r>
              <a:rPr lang="en-US" dirty="0"/>
              <a:t>Click to edit Master title style</a:t>
            </a:r>
          </a:p>
        </p:txBody>
      </p:sp>
      <p:sp>
        <p:nvSpPr>
          <p:cNvPr id="3" name="Text Placeholder 2">
            <a:extLst>
              <a:ext uri="{FF2B5EF4-FFF2-40B4-BE49-F238E27FC236}">
                <a16:creationId xmlns:a16="http://schemas.microsoft.com/office/drawing/2014/main" id="{2DD28ED0-8C8D-476A-A7FA-C84BBAD924EB}"/>
              </a:ext>
            </a:extLst>
          </p:cNvPr>
          <p:cNvSpPr>
            <a:spLocks noGrp="1"/>
          </p:cNvSpPr>
          <p:nvPr>
            <p:ph type="body" idx="1"/>
          </p:nvPr>
        </p:nvSpPr>
        <p:spPr>
          <a:xfrm>
            <a:off x="839790" y="1482581"/>
            <a:ext cx="5157787" cy="674459"/>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5BA5A97-1C0B-424D-AEEA-6A6A8F1643B7}"/>
              </a:ext>
            </a:extLst>
          </p:cNvPr>
          <p:cNvSpPr>
            <a:spLocks noGrp="1"/>
          </p:cNvSpPr>
          <p:nvPr>
            <p:ph sz="half" idx="2"/>
          </p:nvPr>
        </p:nvSpPr>
        <p:spPr>
          <a:xfrm>
            <a:off x="839790" y="2216346"/>
            <a:ext cx="5157787" cy="4686643"/>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C6CB551-B42E-4B01-93DB-728E3A75BBFC}"/>
              </a:ext>
            </a:extLst>
          </p:cNvPr>
          <p:cNvSpPr>
            <a:spLocks noGrp="1"/>
          </p:cNvSpPr>
          <p:nvPr>
            <p:ph type="body" sz="quarter" idx="3"/>
          </p:nvPr>
        </p:nvSpPr>
        <p:spPr>
          <a:xfrm>
            <a:off x="6172200" y="1482581"/>
            <a:ext cx="5183188" cy="674459"/>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050BB5C8-98B6-43A5-A879-820FB0359BE6}"/>
              </a:ext>
            </a:extLst>
          </p:cNvPr>
          <p:cNvSpPr>
            <a:spLocks noGrp="1"/>
          </p:cNvSpPr>
          <p:nvPr>
            <p:ph sz="quarter" idx="4"/>
          </p:nvPr>
        </p:nvSpPr>
        <p:spPr>
          <a:xfrm>
            <a:off x="6172200" y="2216346"/>
            <a:ext cx="5183188" cy="4686643"/>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937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67389-7460-492E-8879-751A7C6EB796}"/>
              </a:ext>
            </a:extLst>
          </p:cNvPr>
          <p:cNvSpPr>
            <a:spLocks noGrp="1"/>
          </p:cNvSpPr>
          <p:nvPr>
            <p:ph type="title"/>
          </p:nvPr>
        </p:nvSpPr>
        <p:spPr>
          <a:xfrm>
            <a:off x="829030" y="687930"/>
            <a:ext cx="10515600" cy="474429"/>
          </a:xfrm>
        </p:spPr>
        <p:txBody>
          <a:bodyPr/>
          <a:lstStyle>
            <a:lvl1pPr>
              <a:defRPr sz="2800" b="1"/>
            </a:lvl1pPr>
          </a:lstStyle>
          <a:p>
            <a:r>
              <a:rPr lang="en-US" dirty="0"/>
              <a:t>Click to edit Master title style</a:t>
            </a:r>
          </a:p>
        </p:txBody>
      </p:sp>
      <p:sp>
        <p:nvSpPr>
          <p:cNvPr id="3" name="Text Placeholder 2">
            <a:extLst>
              <a:ext uri="{FF2B5EF4-FFF2-40B4-BE49-F238E27FC236}">
                <a16:creationId xmlns:a16="http://schemas.microsoft.com/office/drawing/2014/main" id="{2DD28ED0-8C8D-476A-A7FA-C84BBAD924EB}"/>
              </a:ext>
            </a:extLst>
          </p:cNvPr>
          <p:cNvSpPr>
            <a:spLocks noGrp="1"/>
          </p:cNvSpPr>
          <p:nvPr>
            <p:ph type="body" idx="1"/>
          </p:nvPr>
        </p:nvSpPr>
        <p:spPr>
          <a:xfrm>
            <a:off x="839790" y="1283382"/>
            <a:ext cx="9889942" cy="674459"/>
          </a:xfrm>
        </p:spPr>
        <p:txBody>
          <a:bodyPr anchor="t" anchorCtr="0">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5BA5A97-1C0B-424D-AEEA-6A6A8F1643B7}"/>
              </a:ext>
            </a:extLst>
          </p:cNvPr>
          <p:cNvSpPr>
            <a:spLocks noGrp="1"/>
          </p:cNvSpPr>
          <p:nvPr>
            <p:ph sz="half" idx="2"/>
          </p:nvPr>
        </p:nvSpPr>
        <p:spPr>
          <a:xfrm>
            <a:off x="839790" y="2054296"/>
            <a:ext cx="5157787" cy="4686643"/>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050BB5C8-98B6-43A5-A879-820FB0359BE6}"/>
              </a:ext>
            </a:extLst>
          </p:cNvPr>
          <p:cNvSpPr>
            <a:spLocks noGrp="1"/>
          </p:cNvSpPr>
          <p:nvPr>
            <p:ph sz="quarter" idx="4"/>
          </p:nvPr>
        </p:nvSpPr>
        <p:spPr>
          <a:xfrm>
            <a:off x="6172200" y="2054296"/>
            <a:ext cx="5183188" cy="4686643"/>
          </a:xfrm>
        </p:spPr>
        <p:txBody>
          <a:bodyPr>
            <a:noAutofit/>
          </a:bodyPr>
          <a:lstStyle>
            <a:lvl1pPr>
              <a:lnSpc>
                <a:spcPct val="100000"/>
              </a:lnSpc>
              <a:spcBef>
                <a:spcPts val="300"/>
              </a:spcBef>
              <a:spcAft>
                <a:spcPts val="300"/>
              </a:spcAft>
              <a:defRPr sz="2000"/>
            </a:lvl1pPr>
            <a:lvl2pPr>
              <a:lnSpc>
                <a:spcPct val="100000"/>
              </a:lnSpc>
              <a:spcBef>
                <a:spcPts val="300"/>
              </a:spcBef>
              <a:spcAft>
                <a:spcPts val="300"/>
              </a:spcAft>
              <a:defRPr sz="2000"/>
            </a:lvl2pPr>
            <a:lvl3pPr>
              <a:lnSpc>
                <a:spcPct val="100000"/>
              </a:lnSpc>
              <a:spcBef>
                <a:spcPts val="300"/>
              </a:spcBef>
              <a:spcAft>
                <a:spcPts val="300"/>
              </a:spcAft>
              <a:defRPr sz="2000"/>
            </a:lvl3pPr>
            <a:lvl4pPr>
              <a:lnSpc>
                <a:spcPct val="100000"/>
              </a:lnSpc>
              <a:spcBef>
                <a:spcPts val="300"/>
              </a:spcBef>
              <a:spcAft>
                <a:spcPts val="300"/>
              </a:spcAft>
              <a:defRPr sz="2000"/>
            </a:lvl4pPr>
            <a:lvl5pPr>
              <a:lnSpc>
                <a:spcPct val="100000"/>
              </a:lnSpc>
              <a:spcBef>
                <a:spcPts val="3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032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EDEFE8-C692-494A-82EE-17266EFC0DD5}"/>
              </a:ext>
            </a:extLst>
          </p:cNvPr>
          <p:cNvSpPr>
            <a:spLocks noGrp="1"/>
          </p:cNvSpPr>
          <p:nvPr>
            <p:ph type="title"/>
          </p:nvPr>
        </p:nvSpPr>
        <p:spPr>
          <a:xfrm>
            <a:off x="838200" y="711650"/>
            <a:ext cx="10515600" cy="379546"/>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6BF2CE6E-0820-483C-BC2C-8FEC09F65AB0}"/>
              </a:ext>
            </a:extLst>
          </p:cNvPr>
          <p:cNvSpPr>
            <a:spLocks noGrp="1"/>
          </p:cNvSpPr>
          <p:nvPr>
            <p:ph type="body" idx="1"/>
          </p:nvPr>
        </p:nvSpPr>
        <p:spPr>
          <a:xfrm>
            <a:off x="838200" y="1280968"/>
            <a:ext cx="10515600" cy="56338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8489581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7" r:id="rId3"/>
    <p:sldLayoutId id="2147483650" r:id="rId4"/>
    <p:sldLayoutId id="2147483652" r:id="rId5"/>
    <p:sldLayoutId id="2147483658" r:id="rId6"/>
    <p:sldLayoutId id="2147483659" r:id="rId7"/>
    <p:sldLayoutId id="2147483653" r:id="rId8"/>
    <p:sldLayoutId id="2147483662" r:id="rId9"/>
    <p:sldLayoutId id="2147483654" r:id="rId10"/>
    <p:sldLayoutId id="2147483655" r:id="rId11"/>
    <p:sldLayoutId id="2147483660" r:id="rId12"/>
    <p:sldLayoutId id="2147483664" r:id="rId13"/>
    <p:sldLayoutId id="2147483666" r:id="rId14"/>
    <p:sldLayoutId id="2147483665" r:id="rId15"/>
  </p:sldLayoutIdLst>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peo.gov.au/teach-our-parliament/education-resources/quizzes/federal-elections/" TargetMode="External"/><Relationship Id="rId2" Type="http://schemas.openxmlformats.org/officeDocument/2006/relationships/hyperlink" Target="https://peo.gov.au/teach-our-parliament/classroom-activities/democratic-ideas/run-an-election-campaign/" TargetMode="External"/><Relationship Id="rId1" Type="http://schemas.openxmlformats.org/officeDocument/2006/relationships/slideLayout" Target="../slideLayouts/slideLayout5.xml"/><Relationship Id="rId6" Type="http://schemas.openxmlformats.org/officeDocument/2006/relationships/image" Target="../media/image18.jpg"/><Relationship Id="rId5" Type="http://schemas.openxmlformats.org/officeDocument/2006/relationships/image" Target="../media/image8.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timeline.peo.gov.au/" TargetMode="External"/><Relationship Id="rId2" Type="http://schemas.openxmlformats.org/officeDocument/2006/relationships/hyperlink" Target="https://peo.gov.au/understand-our-parliament/having-your-say/elections-and-voting/federal-elections/" TargetMode="External"/><Relationship Id="rId1" Type="http://schemas.openxmlformats.org/officeDocument/2006/relationships/slideLayout" Target="../slideLayouts/slideLayout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hyperlink" Target="https://education.aec.gov.au/getvoti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peo.gov.au/understand-our-parliament/parliament-and-its-people/people-in-parliament/frontbenchers-and-backbenchers/"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hyperlink" Target="https://peo.gov.au/teach-our-parliament/units-of-work/year-7/" TargetMode="External"/><Relationship Id="rId3" Type="http://schemas.openxmlformats.org/officeDocument/2006/relationships/hyperlink" Target="https://peo.gov.au/understand-our-parliament/having-your-say/getting-involved/getting-involved-in-parliament/" TargetMode="External"/><Relationship Id="rId7" Type="http://schemas.openxmlformats.org/officeDocument/2006/relationships/hyperlink" Target="https://peo.gov.au/teach-our-parliament/units-of-work/year-5/" TargetMode="External"/><Relationship Id="rId2" Type="http://schemas.openxmlformats.org/officeDocument/2006/relationships/hyperlink" Target="https://peo.gov.au/understand-our-parliament/having-your-say/elections-and-voting/federal-elections/" TargetMode="External"/><Relationship Id="rId1" Type="http://schemas.openxmlformats.org/officeDocument/2006/relationships/slideLayout" Target="../slideLayouts/slideLayout4.xml"/><Relationship Id="rId6" Type="http://schemas.openxmlformats.org/officeDocument/2006/relationships/hyperlink" Target="https://peo.gov.au/teach-our-parliament/classroom-activities/democratic-ideas/explore-decision-making/" TargetMode="External"/><Relationship Id="rId5" Type="http://schemas.openxmlformats.org/officeDocument/2006/relationships/hyperlink" Target="https://peo.gov.au/teach-our-parliament/classroom-activities/democratic-ideas/run-an-election-campaign/" TargetMode="External"/><Relationship Id="rId10" Type="http://schemas.openxmlformats.org/officeDocument/2006/relationships/image" Target="../media/image21.svg"/><Relationship Id="rId4" Type="http://schemas.openxmlformats.org/officeDocument/2006/relationships/hyperlink" Target="https://peo.gov.au/understand-our-parliament/introducing-our-parliament/what-is-parliament/" TargetMode="External"/><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eo.gov.au/understand-our-parliament/having-your-say/getting-involved/get-involved/" TargetMode="External"/><Relationship Id="rId1" Type="http://schemas.openxmlformats.org/officeDocument/2006/relationships/slideLayout" Target="../slideLayouts/slideLayout1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www.aph.gov.au/Senators_and_Members" TargetMode="External"/><Relationship Id="rId2" Type="http://schemas.openxmlformats.org/officeDocument/2006/relationships/hyperlink" Target="https://timeline.peo.gov.au/" TargetMode="External"/><Relationship Id="rId1" Type="http://schemas.openxmlformats.org/officeDocument/2006/relationships/slideLayout" Target="../slideLayouts/slideLayout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hyperlink" Target="https://electorate.aec.gov.a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urveymonkey.com/r/2Y6H759"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peo.gov.au/understand-our-parliament/having-your-say/elections-and-voting/preferential-voting/"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B3A7BEB-88ED-4750-8FF4-61DD028836F4}"/>
              </a:ext>
            </a:extLst>
          </p:cNvPr>
          <p:cNvSpPr txBox="1">
            <a:spLocks/>
          </p:cNvSpPr>
          <p:nvPr/>
        </p:nvSpPr>
        <p:spPr>
          <a:xfrm>
            <a:off x="2095440" y="3295495"/>
            <a:ext cx="8001121" cy="7924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AU" sz="4400" b="0" dirty="0">
                <a:latin typeface="+mn-lt"/>
              </a:rPr>
              <a:t>Teacher Professional Learning</a:t>
            </a:r>
          </a:p>
        </p:txBody>
      </p:sp>
      <p:sp>
        <p:nvSpPr>
          <p:cNvPr id="15" name="Subtitle 2">
            <a:extLst>
              <a:ext uri="{FF2B5EF4-FFF2-40B4-BE49-F238E27FC236}">
                <a16:creationId xmlns:a16="http://schemas.microsoft.com/office/drawing/2014/main" id="{07F72A7E-8DF2-40F2-84B1-7FED318C4ED5}"/>
              </a:ext>
            </a:extLst>
          </p:cNvPr>
          <p:cNvSpPr txBox="1">
            <a:spLocks/>
          </p:cNvSpPr>
          <p:nvPr/>
        </p:nvSpPr>
        <p:spPr>
          <a:xfrm>
            <a:off x="3166098" y="4458280"/>
            <a:ext cx="5859804" cy="871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4800" dirty="0">
                <a:latin typeface="+mj-lt"/>
              </a:rPr>
              <a:t>OUR PEOPLE</a:t>
            </a:r>
          </a:p>
        </p:txBody>
      </p:sp>
      <p:pic>
        <p:nvPicPr>
          <p:cNvPr id="16" name="Picture 15">
            <a:extLst>
              <a:ext uri="{FF2B5EF4-FFF2-40B4-BE49-F238E27FC236}">
                <a16:creationId xmlns:a16="http://schemas.microsoft.com/office/drawing/2014/main" id="{AD7C52EB-DB21-489A-A10E-CE795BE0F7F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64938" y="1376032"/>
            <a:ext cx="3462125" cy="1156195"/>
          </a:xfrm>
          <a:prstGeom prst="rect">
            <a:avLst/>
          </a:prstGeom>
        </p:spPr>
      </p:pic>
      <p:cxnSp>
        <p:nvCxnSpPr>
          <p:cNvPr id="17" name="Straight Connector 16">
            <a:extLst>
              <a:ext uri="{FF2B5EF4-FFF2-40B4-BE49-F238E27FC236}">
                <a16:creationId xmlns:a16="http://schemas.microsoft.com/office/drawing/2014/main" id="{4A01F58D-DB2A-491C-9B99-7E2BB69F2BDE}"/>
              </a:ext>
            </a:extLst>
          </p:cNvPr>
          <p:cNvCxnSpPr>
            <a:cxnSpLocks/>
          </p:cNvCxnSpPr>
          <p:nvPr/>
        </p:nvCxnSpPr>
        <p:spPr>
          <a:xfrm>
            <a:off x="2528452" y="4211385"/>
            <a:ext cx="7135096"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742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21CA687-7B54-4D36-B9E9-AFEABAA3C61B}"/>
              </a:ext>
            </a:extLst>
          </p:cNvPr>
          <p:cNvSpPr>
            <a:spLocks noGrp="1"/>
          </p:cNvSpPr>
          <p:nvPr>
            <p:ph idx="1"/>
          </p:nvPr>
        </p:nvSpPr>
        <p:spPr>
          <a:xfrm>
            <a:off x="826719" y="711651"/>
            <a:ext cx="10409128" cy="1167254"/>
          </a:xfrm>
        </p:spPr>
        <p:txBody>
          <a:bodyPr>
            <a:normAutofit/>
          </a:bodyPr>
          <a:lstStyle/>
          <a:p>
            <a:pPr lvl="0">
              <a:lnSpc>
                <a:spcPct val="100000"/>
              </a:lnSpc>
            </a:pPr>
            <a:r>
              <a:rPr lang="en-AU" dirty="0"/>
              <a:t>Senate ballot papers list all the names of the candidates and the political parties to which they belong, followed by ungrouped or individual candidates. Senate ballot papers are divided into two sections to give people a choice of voting 'above-the-line' or 'below-the-line'.</a:t>
            </a:r>
          </a:p>
        </p:txBody>
      </p:sp>
      <p:sp>
        <p:nvSpPr>
          <p:cNvPr id="9" name="Content Placeholder 5">
            <a:extLst>
              <a:ext uri="{FF2B5EF4-FFF2-40B4-BE49-F238E27FC236}">
                <a16:creationId xmlns:a16="http://schemas.microsoft.com/office/drawing/2014/main" id="{079CC557-75F0-4888-9B9C-596B57A97344}"/>
              </a:ext>
            </a:extLst>
          </p:cNvPr>
          <p:cNvSpPr txBox="1">
            <a:spLocks/>
          </p:cNvSpPr>
          <p:nvPr/>
        </p:nvSpPr>
        <p:spPr>
          <a:xfrm>
            <a:off x="826719" y="1753644"/>
            <a:ext cx="6676371" cy="42839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en-AU" dirty="0"/>
              <a:t>Above-the-line voting means that voters have to number at least six boxes from 1 to 6 for their chosen parties or groups. Voters' preferences will be distributed in the order that the candidates in the chosen parties or groups are listed below the line. Preferences will be distributed to the party or group of first choice, then second choice and so on, until all preferences are distributed.</a:t>
            </a:r>
          </a:p>
          <a:p>
            <a:pPr lvl="1">
              <a:lnSpc>
                <a:spcPct val="100000"/>
              </a:lnSpc>
            </a:pPr>
            <a:r>
              <a:rPr lang="en-AU" dirty="0"/>
              <a:t>Below-the-line voting requires voters to number at least 12 boxes from 1 to 12 for their chosen individual candidates. Voters' preferences will be distributed to the candidates in the order of choice, as numbered on the ballot paper.</a:t>
            </a:r>
          </a:p>
        </p:txBody>
      </p:sp>
      <p:sp>
        <p:nvSpPr>
          <p:cNvPr id="10" name="Content Placeholder 5">
            <a:extLst>
              <a:ext uri="{FF2B5EF4-FFF2-40B4-BE49-F238E27FC236}">
                <a16:creationId xmlns:a16="http://schemas.microsoft.com/office/drawing/2014/main" id="{B1B84B8A-869F-4100-9A44-97E975911537}"/>
              </a:ext>
            </a:extLst>
          </p:cNvPr>
          <p:cNvSpPr txBox="1">
            <a:spLocks/>
          </p:cNvSpPr>
          <p:nvPr/>
        </p:nvSpPr>
        <p:spPr>
          <a:xfrm>
            <a:off x="826719" y="5949862"/>
            <a:ext cx="9958191" cy="1365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dirty="0"/>
              <a:t>State senators are elected for a period of six years. The Senate is elected on a rotating basis, with half the state senators elected every three years. The terms of territory senators are the same as the members of the House of Representatives.</a:t>
            </a:r>
          </a:p>
        </p:txBody>
      </p:sp>
      <p:pic>
        <p:nvPicPr>
          <p:cNvPr id="11" name="Picture 10" descr="A screenshot of a cell phone&#10;&#10;Description automatically generated">
            <a:extLst>
              <a:ext uri="{FF2B5EF4-FFF2-40B4-BE49-F238E27FC236}">
                <a16:creationId xmlns:a16="http://schemas.microsoft.com/office/drawing/2014/main" id="{AB64ED92-994B-4690-BCB1-26F74E7B9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346" y="1894917"/>
            <a:ext cx="3136956" cy="1877756"/>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3EDBB839-2D23-4F3E-A7F5-15FE70D88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6346" y="3871691"/>
            <a:ext cx="3136956" cy="1877756"/>
          </a:xfrm>
          <a:prstGeom prst="rect">
            <a:avLst/>
          </a:prstGeom>
        </p:spPr>
      </p:pic>
    </p:spTree>
    <p:extLst>
      <p:ext uri="{BB962C8B-B14F-4D97-AF65-F5344CB8AC3E}">
        <p14:creationId xmlns:p14="http://schemas.microsoft.com/office/powerpoint/2010/main" val="2705714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030" y="687930"/>
            <a:ext cx="8628121" cy="539621"/>
          </a:xfrm>
        </p:spPr>
        <p:txBody>
          <a:bodyPr/>
          <a:lstStyle/>
          <a:p>
            <a:r>
              <a:rPr lang="en-AU" dirty="0"/>
              <a:t>The history of enfranchisement in Australia</a:t>
            </a:r>
            <a:endParaRPr lang="en-AU" dirty="0">
              <a:latin typeface="Arial Black" panose="020B0A04020102020204" pitchFamily="34" charset="0"/>
              <a:cs typeface="Gautami" panose="020B0502040204020203" pitchFamily="34" charset="0"/>
            </a:endParaRPr>
          </a:p>
        </p:txBody>
      </p:sp>
      <p:pic>
        <p:nvPicPr>
          <p:cNvPr id="5" name="Picture 4">
            <a:extLst>
              <a:ext uri="{FF2B5EF4-FFF2-40B4-BE49-F238E27FC236}">
                <a16:creationId xmlns:a16="http://schemas.microsoft.com/office/drawing/2014/main" id="{1FCA0584-9C9B-43C2-8D3C-8603E15F31F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67607" y="1464629"/>
            <a:ext cx="5724393" cy="3816261"/>
          </a:xfrm>
          <a:prstGeom prst="rect">
            <a:avLst/>
          </a:prstGeom>
        </p:spPr>
      </p:pic>
      <p:sp>
        <p:nvSpPr>
          <p:cNvPr id="9" name="Content Placeholder 2">
            <a:extLst>
              <a:ext uri="{FF2B5EF4-FFF2-40B4-BE49-F238E27FC236}">
                <a16:creationId xmlns:a16="http://schemas.microsoft.com/office/drawing/2014/main" id="{EC6C2379-BCCD-4386-A45D-6B4EE499689F}"/>
              </a:ext>
            </a:extLst>
          </p:cNvPr>
          <p:cNvSpPr>
            <a:spLocks noGrp="1"/>
          </p:cNvSpPr>
          <p:nvPr>
            <p:ph sz="half" idx="2"/>
          </p:nvPr>
        </p:nvSpPr>
        <p:spPr>
          <a:xfrm>
            <a:off x="829030" y="1351538"/>
            <a:ext cx="4895365" cy="4197492"/>
          </a:xfrm>
        </p:spPr>
        <p:txBody>
          <a:bodyPr>
            <a:noAutofit/>
          </a:bodyPr>
          <a:lstStyle/>
          <a:p>
            <a:pPr lvl="0"/>
            <a:r>
              <a:rPr lang="en-AU" dirty="0"/>
              <a:t>At the very first federal election, held in March 1901, people who could vote in their state elections were allowed to vote for the first federal Parliament. After that, it was up to the Parliament to make laws about how elections were conducted, including who could vote.</a:t>
            </a:r>
          </a:p>
          <a:p>
            <a:pPr lvl="0"/>
            <a:r>
              <a:rPr lang="en-AU" dirty="0"/>
              <a:t>In some states, Indigenous Australians, as well as women, had the right to vote. This meant they could take part in the 1901 election. However, not many Indigenous people were aware they had this right.</a:t>
            </a:r>
          </a:p>
        </p:txBody>
      </p:sp>
      <p:sp>
        <p:nvSpPr>
          <p:cNvPr id="10" name="Content Placeholder 2">
            <a:extLst>
              <a:ext uri="{FF2B5EF4-FFF2-40B4-BE49-F238E27FC236}">
                <a16:creationId xmlns:a16="http://schemas.microsoft.com/office/drawing/2014/main" id="{71642CD2-96F5-43D2-BB12-511AF0298288}"/>
              </a:ext>
            </a:extLst>
          </p:cNvPr>
          <p:cNvSpPr txBox="1">
            <a:spLocks/>
          </p:cNvSpPr>
          <p:nvPr/>
        </p:nvSpPr>
        <p:spPr>
          <a:xfrm>
            <a:off x="829029" y="5498926"/>
            <a:ext cx="9002793" cy="155322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In 1902 the Parliament passed the </a:t>
            </a:r>
            <a:r>
              <a:rPr lang="en-AU" i="1" dirty="0"/>
              <a:t>Commonwealth Franchise Act 1902</a:t>
            </a:r>
            <a:r>
              <a:rPr lang="en-AU" dirty="0"/>
              <a:t>. This gave women the vote, but excluded 'any aboriginal native of Australia, Asia, Africa, or the islands of the Pacific, except New Zealand' from voting unless they were on the electoral roll before 1901.</a:t>
            </a:r>
            <a:r>
              <a:rPr lang="en-AU" dirty="0">
                <a:solidFill>
                  <a:srgbClr val="FF0000"/>
                </a:solidFill>
              </a:rPr>
              <a:t> </a:t>
            </a:r>
            <a:endParaRPr lang="en-AU" dirty="0"/>
          </a:p>
          <a:p>
            <a:r>
              <a:rPr lang="en-AU" dirty="0"/>
              <a:t>In 1924 it became compulsory for eligible voters to vote in federal elections. </a:t>
            </a:r>
          </a:p>
        </p:txBody>
      </p:sp>
    </p:spTree>
    <p:extLst>
      <p:ext uri="{BB962C8B-B14F-4D97-AF65-F5344CB8AC3E}">
        <p14:creationId xmlns:p14="http://schemas.microsoft.com/office/powerpoint/2010/main" val="1745626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6396" y="786805"/>
            <a:ext cx="5387237" cy="6849613"/>
          </a:xfrm>
        </p:spPr>
        <p:txBody>
          <a:bodyPr>
            <a:normAutofit/>
          </a:bodyPr>
          <a:lstStyle/>
          <a:p>
            <a:pPr lvl="0"/>
            <a:r>
              <a:rPr lang="en-AU" dirty="0"/>
              <a:t>In 1949, federal Parliament amended, or changed, the </a:t>
            </a:r>
            <a:r>
              <a:rPr lang="en-AU" i="1" dirty="0"/>
              <a:t>Commonwealth Electoral Act</a:t>
            </a:r>
            <a:r>
              <a:rPr lang="en-AU" dirty="0"/>
              <a:t> to give Indigenous people who had completed military service, or who already had the right to vote in their state, the right to vote in federal elections.</a:t>
            </a:r>
          </a:p>
          <a:p>
            <a:pPr lvl="0"/>
            <a:r>
              <a:rPr lang="en-AU" dirty="0"/>
              <a:t>In 1962 the Parliament amended the </a:t>
            </a:r>
            <a:r>
              <a:rPr lang="en-AU" i="1" dirty="0"/>
              <a:t>Commonwealth Electoral Act</a:t>
            </a:r>
            <a:r>
              <a:rPr lang="en-AU" dirty="0"/>
              <a:t> to extend the right to vote to all Indigenous Australians. However, unlike other Australians, Indigenous people did not have to vote. Voting was only compulsory for those who enrolled to vote.</a:t>
            </a:r>
          </a:p>
          <a:p>
            <a:pPr lvl="0"/>
            <a:r>
              <a:rPr lang="en-AU" dirty="0"/>
              <a:t>Aboriginal and Torres Strait Islander peoples were finally given equal voting rights in 1983 when the </a:t>
            </a:r>
            <a:r>
              <a:rPr lang="en-AU" i="1" dirty="0"/>
              <a:t>Commonwealth Electoral Act</a:t>
            </a:r>
            <a:r>
              <a:rPr lang="en-AU" dirty="0"/>
              <a:t> was amended to make it compulsory for all Indigenous Australians to vote.</a:t>
            </a:r>
          </a:p>
          <a:p>
            <a:r>
              <a:rPr lang="en-AU" dirty="0"/>
              <a:t>In 1973 the voting age was lowered from 21 to 18 in response to changing demographics and Australia’s involvement in the Vietnam War. </a:t>
            </a:r>
          </a:p>
        </p:txBody>
      </p:sp>
      <p:pic>
        <p:nvPicPr>
          <p:cNvPr id="7" name="Picture 6" descr="A group of people standing in a room&#10;&#10;Description automatically generated">
            <a:extLst>
              <a:ext uri="{FF2B5EF4-FFF2-40B4-BE49-F238E27FC236}">
                <a16:creationId xmlns:a16="http://schemas.microsoft.com/office/drawing/2014/main" id="{9492E2EA-8505-475B-8677-A4F8F4233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169"/>
            <a:ext cx="5489375" cy="5718099"/>
          </a:xfrm>
          <a:prstGeom prst="rect">
            <a:avLst/>
          </a:prstGeom>
        </p:spPr>
      </p:pic>
    </p:spTree>
    <p:extLst>
      <p:ext uri="{BB962C8B-B14F-4D97-AF65-F5344CB8AC3E}">
        <p14:creationId xmlns:p14="http://schemas.microsoft.com/office/powerpoint/2010/main" val="481172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alpha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711650"/>
            <a:ext cx="10628552" cy="506336"/>
          </a:xfrm>
          <a:solidFill>
            <a:schemeClr val="tx2"/>
          </a:solidFill>
        </p:spPr>
        <p:txBody>
          <a:bodyPr lIns="936000" tIns="108000" bIns="54000" anchor="ctr" anchorCtr="0"/>
          <a:lstStyle/>
          <a:p>
            <a:r>
              <a:rPr lang="en-AU" sz="3200" dirty="0">
                <a:solidFill>
                  <a:srgbClr val="FFFFFF"/>
                </a:solidFill>
              </a:rPr>
              <a:t>CLASSROOM ACTIVITIES</a:t>
            </a:r>
          </a:p>
        </p:txBody>
      </p:sp>
      <p:sp>
        <p:nvSpPr>
          <p:cNvPr id="3" name="Content Placeholder 2"/>
          <p:cNvSpPr>
            <a:spLocks noGrp="1"/>
          </p:cNvSpPr>
          <p:nvPr>
            <p:ph sz="half" idx="1"/>
          </p:nvPr>
        </p:nvSpPr>
        <p:spPr>
          <a:xfrm>
            <a:off x="838200" y="1749754"/>
            <a:ext cx="3057395" cy="5924314"/>
          </a:xfrm>
        </p:spPr>
        <p:txBody>
          <a:bodyPr>
            <a:normAutofit/>
          </a:bodyPr>
          <a:lstStyle/>
          <a:p>
            <a:pPr marL="342900" lvl="0" indent="-342900">
              <a:buFont typeface="+mj-lt"/>
              <a:buAutoNum type="arabicPeriod"/>
            </a:pPr>
            <a:r>
              <a:rPr lang="en-US" dirty="0"/>
              <a:t>Try creating some posts for your own </a:t>
            </a:r>
            <a:r>
              <a:rPr lang="en-US" dirty="0">
                <a:hlinkClick r:id="rId2"/>
              </a:rPr>
              <a:t>social media campaign</a:t>
            </a:r>
            <a:endParaRPr lang="en-US" dirty="0"/>
          </a:p>
          <a:p>
            <a:pPr marL="342900" lvl="0" indent="-342900">
              <a:buFont typeface="+mj-lt"/>
              <a:buAutoNum type="arabicPeriod"/>
            </a:pPr>
            <a:r>
              <a:rPr lang="en-US" dirty="0"/>
              <a:t>Take the </a:t>
            </a:r>
            <a:r>
              <a:rPr lang="en-US" dirty="0">
                <a:hlinkClick r:id="rId3"/>
              </a:rPr>
              <a:t>Federal elections quiz</a:t>
            </a:r>
            <a:endParaRPr lang="en-US" dirty="0"/>
          </a:p>
          <a:p>
            <a:pPr marL="0" indent="0">
              <a:buNone/>
            </a:pPr>
            <a:br>
              <a:rPr lang="en-US" sz="2000" dirty="0">
                <a:latin typeface="+mj-lt"/>
              </a:rPr>
            </a:br>
            <a:endParaRPr lang="en-AU" sz="2000" dirty="0"/>
          </a:p>
        </p:txBody>
      </p:sp>
      <p:sp>
        <p:nvSpPr>
          <p:cNvPr id="8" name="Oval 7">
            <a:extLst>
              <a:ext uri="{FF2B5EF4-FFF2-40B4-BE49-F238E27FC236}">
                <a16:creationId xmlns:a16="http://schemas.microsoft.com/office/drawing/2014/main" id="{6F960054-FA0A-4784-A1FA-E48B89A5B699}"/>
              </a:ext>
            </a:extLst>
          </p:cNvPr>
          <p:cNvSpPr/>
          <p:nvPr/>
        </p:nvSpPr>
        <p:spPr>
          <a:xfrm>
            <a:off x="725249" y="511923"/>
            <a:ext cx="876300" cy="876300"/>
          </a:xfrm>
          <a:prstGeom prst="ellipse">
            <a:avLst/>
          </a:prstGeom>
          <a:solidFill>
            <a:srgbClr val="FFFFFF"/>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85190710-5100-4EDB-9D51-62C05EDADF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3791" y="691992"/>
            <a:ext cx="523875" cy="523875"/>
          </a:xfrm>
          <a:prstGeom prst="rect">
            <a:avLst/>
          </a:prstGeom>
        </p:spPr>
      </p:pic>
      <p:pic>
        <p:nvPicPr>
          <p:cNvPr id="11" name="Picture 10" descr="A picture containing indoor, person, table, food&#10;&#10;Description automatically generated">
            <a:extLst>
              <a:ext uri="{FF2B5EF4-FFF2-40B4-BE49-F238E27FC236}">
                <a16:creationId xmlns:a16="http://schemas.microsoft.com/office/drawing/2014/main" id="{F704B160-4CBD-424C-864F-817C47955F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4422" y="1862487"/>
            <a:ext cx="6932329" cy="4513938"/>
          </a:xfrm>
          <a:prstGeom prst="rect">
            <a:avLst/>
          </a:prstGeom>
        </p:spPr>
      </p:pic>
    </p:spTree>
    <p:extLst>
      <p:ext uri="{BB962C8B-B14F-4D97-AF65-F5344CB8AC3E}">
        <p14:creationId xmlns:p14="http://schemas.microsoft.com/office/powerpoint/2010/main" val="460972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alpha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75529"/>
            <a:ext cx="10515600" cy="379546"/>
          </a:xfrm>
        </p:spPr>
        <p:txBody>
          <a:bodyPr/>
          <a:lstStyle/>
          <a:p>
            <a:r>
              <a:rPr lang="en-AU" dirty="0"/>
              <a:t>Food for thought</a:t>
            </a:r>
          </a:p>
        </p:txBody>
      </p:sp>
      <p:sp>
        <p:nvSpPr>
          <p:cNvPr id="3" name="Content Placeholder 2"/>
          <p:cNvSpPr>
            <a:spLocks noGrp="1"/>
          </p:cNvSpPr>
          <p:nvPr>
            <p:ph idx="1"/>
          </p:nvPr>
        </p:nvSpPr>
        <p:spPr>
          <a:xfrm>
            <a:off x="838201" y="2007477"/>
            <a:ext cx="6088692" cy="5728768"/>
          </a:xfrm>
        </p:spPr>
        <p:txBody>
          <a:bodyPr>
            <a:normAutofit/>
          </a:bodyPr>
          <a:lstStyle/>
          <a:p>
            <a:pPr marL="396000" lvl="0" indent="-396000">
              <a:lnSpc>
                <a:spcPct val="100000"/>
              </a:lnSpc>
              <a:spcBef>
                <a:spcPts val="300"/>
              </a:spcBef>
              <a:spcAft>
                <a:spcPts val="1200"/>
              </a:spcAft>
              <a:buClr>
                <a:schemeClr val="tx2"/>
              </a:buClr>
              <a:buSzPct val="100000"/>
              <a:buFont typeface="Wingdings 3" panose="05040102010807070707" pitchFamily="18" charset="2"/>
              <a:buChar char="¢"/>
            </a:pPr>
            <a:r>
              <a:rPr lang="en-US" dirty="0"/>
              <a:t>What influences the way you vote? Where can you find information to help you make an informed decision?</a:t>
            </a:r>
          </a:p>
          <a:p>
            <a:pPr marL="396000" lvl="0" indent="-396000">
              <a:lnSpc>
                <a:spcPct val="100000"/>
              </a:lnSpc>
              <a:spcBef>
                <a:spcPts val="300"/>
              </a:spcBef>
              <a:spcAft>
                <a:spcPts val="1200"/>
              </a:spcAft>
              <a:buClr>
                <a:schemeClr val="tx2"/>
              </a:buClr>
              <a:buSzPct val="100000"/>
              <a:buFont typeface="Wingdings 3" panose="05040102010807070707" pitchFamily="18" charset="2"/>
              <a:buChar char="¢"/>
            </a:pPr>
            <a:r>
              <a:rPr lang="en-US" dirty="0"/>
              <a:t>Should voting be compulsory in Australia?</a:t>
            </a:r>
          </a:p>
          <a:p>
            <a:pPr marL="396000" lvl="0" indent="-396000">
              <a:lnSpc>
                <a:spcPct val="100000"/>
              </a:lnSpc>
              <a:spcBef>
                <a:spcPts val="300"/>
              </a:spcBef>
              <a:spcAft>
                <a:spcPts val="1200"/>
              </a:spcAft>
              <a:buClr>
                <a:schemeClr val="tx2"/>
              </a:buClr>
              <a:buSzPct val="100000"/>
              <a:buFont typeface="Wingdings 3" panose="05040102010807070707" pitchFamily="18" charset="2"/>
              <a:buChar char="¢"/>
            </a:pPr>
            <a:r>
              <a:rPr lang="en-US" dirty="0"/>
              <a:t>Should the voting age be changed?</a:t>
            </a:r>
          </a:p>
          <a:p>
            <a:pPr marL="396000" lvl="0" indent="-396000">
              <a:lnSpc>
                <a:spcPct val="100000"/>
              </a:lnSpc>
              <a:spcBef>
                <a:spcPts val="300"/>
              </a:spcBef>
              <a:spcAft>
                <a:spcPts val="1200"/>
              </a:spcAft>
              <a:buClr>
                <a:schemeClr val="tx2"/>
              </a:buClr>
              <a:buSzPct val="100000"/>
              <a:buFont typeface="Wingdings 3" panose="05040102010807070707" pitchFamily="18" charset="2"/>
              <a:buChar char="¢"/>
            </a:pPr>
            <a:r>
              <a:rPr lang="en-US" dirty="0"/>
              <a:t>Does our vote count?</a:t>
            </a:r>
          </a:p>
        </p:txBody>
      </p:sp>
      <p:pic>
        <p:nvPicPr>
          <p:cNvPr id="6" name="Picture 5" descr="A picture containing light&#10;&#10;Description automatically generated">
            <a:extLst>
              <a:ext uri="{FF2B5EF4-FFF2-40B4-BE49-F238E27FC236}">
                <a16:creationId xmlns:a16="http://schemas.microsoft.com/office/drawing/2014/main" id="{32FFDC14-6739-4518-A3F5-349F6A9372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971" y="1867810"/>
            <a:ext cx="3317964" cy="3317966"/>
          </a:xfrm>
          <a:prstGeom prst="rect">
            <a:avLst/>
          </a:prstGeom>
        </p:spPr>
      </p:pic>
    </p:spTree>
    <p:extLst>
      <p:ext uri="{BB962C8B-B14F-4D97-AF65-F5344CB8AC3E}">
        <p14:creationId xmlns:p14="http://schemas.microsoft.com/office/powerpoint/2010/main" val="2005821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88972" y="1653437"/>
            <a:ext cx="5781370" cy="379546"/>
          </a:xfrm>
        </p:spPr>
        <p:txBody>
          <a:bodyPr/>
          <a:lstStyle/>
          <a:p>
            <a:r>
              <a:rPr lang="en-AU" dirty="0"/>
              <a:t>Additional resources</a:t>
            </a:r>
          </a:p>
        </p:txBody>
      </p:sp>
      <p:sp>
        <p:nvSpPr>
          <p:cNvPr id="3" name="Content Placeholder 2"/>
          <p:cNvSpPr>
            <a:spLocks noGrp="1"/>
          </p:cNvSpPr>
          <p:nvPr>
            <p:ph idx="1"/>
          </p:nvPr>
        </p:nvSpPr>
        <p:spPr>
          <a:xfrm>
            <a:off x="5688972" y="2222755"/>
            <a:ext cx="5948082" cy="4263787"/>
          </a:xfrm>
        </p:spPr>
        <p:txBody>
          <a:bodyPr/>
          <a:lstStyle/>
          <a:p>
            <a:pPr marL="0" indent="0">
              <a:lnSpc>
                <a:spcPct val="100000"/>
              </a:lnSpc>
              <a:buNone/>
            </a:pPr>
            <a:r>
              <a:rPr lang="en-US" dirty="0">
                <a:latin typeface="+mj-lt"/>
              </a:rPr>
              <a:t>PEO resources</a:t>
            </a:r>
            <a:endParaRPr lang="en-AU" dirty="0">
              <a:latin typeface="+mj-lt"/>
            </a:endParaRPr>
          </a:p>
          <a:p>
            <a:pPr>
              <a:lnSpc>
                <a:spcPct val="100000"/>
              </a:lnSpc>
            </a:pPr>
            <a:r>
              <a:rPr lang="en-US" dirty="0"/>
              <a:t>Fact sheet – </a:t>
            </a:r>
            <a:r>
              <a:rPr lang="en-US" dirty="0">
                <a:hlinkClick r:id="rId2"/>
              </a:rPr>
              <a:t>Federal elections</a:t>
            </a:r>
            <a:endParaRPr lang="en-US" dirty="0"/>
          </a:p>
          <a:p>
            <a:pPr>
              <a:lnSpc>
                <a:spcPct val="100000"/>
              </a:lnSpc>
            </a:pPr>
            <a:r>
              <a:rPr lang="en-US" dirty="0"/>
              <a:t>Website – </a:t>
            </a:r>
            <a:r>
              <a:rPr lang="en-US" dirty="0">
                <a:hlinkClick r:id="rId3"/>
              </a:rPr>
              <a:t>Federal Parliament History Timeline</a:t>
            </a:r>
            <a:endParaRPr lang="en-US" dirty="0"/>
          </a:p>
          <a:p>
            <a:pPr marL="0" indent="0">
              <a:lnSpc>
                <a:spcPct val="100000"/>
              </a:lnSpc>
              <a:spcBef>
                <a:spcPts val="1800"/>
              </a:spcBef>
              <a:buNone/>
            </a:pPr>
            <a:r>
              <a:rPr lang="en-US" dirty="0">
                <a:latin typeface="+mj-lt"/>
              </a:rPr>
              <a:t>Australian Electoral Commission</a:t>
            </a:r>
          </a:p>
          <a:p>
            <a:pPr>
              <a:lnSpc>
                <a:spcPct val="100000"/>
              </a:lnSpc>
            </a:pPr>
            <a:r>
              <a:rPr lang="en-US" dirty="0">
                <a:hlinkClick r:id="rId4"/>
              </a:rPr>
              <a:t>Get Voting</a:t>
            </a:r>
            <a:endParaRPr lang="en-US" dirty="0"/>
          </a:p>
          <a:p>
            <a:pPr>
              <a:lnSpc>
                <a:spcPct val="100000"/>
              </a:lnSpc>
            </a:pPr>
            <a:endParaRPr lang="en-AU" dirty="0"/>
          </a:p>
        </p:txBody>
      </p:sp>
      <p:pic>
        <p:nvPicPr>
          <p:cNvPr id="4" name="Graphic 3">
            <a:extLst>
              <a:ext uri="{FF2B5EF4-FFF2-40B4-BE49-F238E27FC236}">
                <a16:creationId xmlns:a16="http://schemas.microsoft.com/office/drawing/2014/main" id="{47C13E22-B38A-4AF2-B6E5-65BEA3CDE6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8189" y="1734119"/>
            <a:ext cx="3863078" cy="4093024"/>
          </a:xfrm>
          <a:prstGeom prst="rect">
            <a:avLst/>
          </a:prstGeom>
        </p:spPr>
      </p:pic>
    </p:spTree>
    <p:extLst>
      <p:ext uri="{BB962C8B-B14F-4D97-AF65-F5344CB8AC3E}">
        <p14:creationId xmlns:p14="http://schemas.microsoft.com/office/powerpoint/2010/main" val="2887437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t>MODULE 6</a:t>
            </a:r>
          </a:p>
        </p:txBody>
      </p:sp>
      <p:sp>
        <p:nvSpPr>
          <p:cNvPr id="5" name="Subtitle 4"/>
          <p:cNvSpPr>
            <a:spLocks noGrp="1"/>
          </p:cNvSpPr>
          <p:nvPr>
            <p:ph type="subTitle" idx="1"/>
          </p:nvPr>
        </p:nvSpPr>
        <p:spPr/>
        <p:txBody>
          <a:bodyPr/>
          <a:lstStyle/>
          <a:p>
            <a:r>
              <a:rPr lang="en-AU" dirty="0"/>
              <a:t>Representation</a:t>
            </a:r>
          </a:p>
        </p:txBody>
      </p:sp>
    </p:spTree>
    <p:extLst>
      <p:ext uri="{BB962C8B-B14F-4D97-AF65-F5344CB8AC3E}">
        <p14:creationId xmlns:p14="http://schemas.microsoft.com/office/powerpoint/2010/main" val="1479658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C83C2D4-37B0-4C77-96E6-D6C0B5F62180}"/>
              </a:ext>
            </a:extLst>
          </p:cNvPr>
          <p:cNvSpPr>
            <a:spLocks noGrp="1"/>
          </p:cNvSpPr>
          <p:nvPr>
            <p:ph type="body" idx="13"/>
          </p:nvPr>
        </p:nvSpPr>
        <p:spPr/>
        <p:txBody>
          <a:bodyPr/>
          <a:lstStyle/>
          <a:p>
            <a:r>
              <a:rPr lang="en-AU" dirty="0"/>
              <a:t>In this module you will learn that:</a:t>
            </a:r>
          </a:p>
          <a:p>
            <a:pPr lvl="0"/>
            <a:r>
              <a:rPr lang="en-US" dirty="0"/>
              <a:t>The concept of representation is fundamental to Australia’s democracy and involves an active relationship between the people and their elected representatives.</a:t>
            </a:r>
          </a:p>
        </p:txBody>
      </p:sp>
    </p:spTree>
    <p:extLst>
      <p:ext uri="{BB962C8B-B14F-4D97-AF65-F5344CB8AC3E}">
        <p14:creationId xmlns:p14="http://schemas.microsoft.com/office/powerpoint/2010/main" val="2492268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2D10C61-F4FC-46FB-810A-11C24A691FBA}"/>
              </a:ext>
            </a:extLst>
          </p:cNvPr>
          <p:cNvSpPr>
            <a:spLocks noGrp="1"/>
          </p:cNvSpPr>
          <p:nvPr>
            <p:ph sz="half" idx="2"/>
          </p:nvPr>
        </p:nvSpPr>
        <p:spPr/>
        <p:txBody>
          <a:bodyPr>
            <a:normAutofit/>
          </a:bodyPr>
          <a:lstStyle/>
          <a:p>
            <a:r>
              <a:rPr lang="en-AU" sz="2400" dirty="0">
                <a:hlinkClick r:id="rId2"/>
              </a:rPr>
              <a:t>Frontbenchers and backbenchers</a:t>
            </a:r>
            <a:endParaRPr lang="en-AU" sz="2400" dirty="0"/>
          </a:p>
        </p:txBody>
      </p:sp>
      <p:sp>
        <p:nvSpPr>
          <p:cNvPr id="11" name="Content Placeholder 10">
            <a:extLst>
              <a:ext uri="{FF2B5EF4-FFF2-40B4-BE49-F238E27FC236}">
                <a16:creationId xmlns:a16="http://schemas.microsoft.com/office/drawing/2014/main" id="{56AF296B-4C71-4E60-8962-E5C6DE13EBAB}"/>
              </a:ext>
            </a:extLst>
          </p:cNvPr>
          <p:cNvSpPr>
            <a:spLocks noGrp="1"/>
          </p:cNvSpPr>
          <p:nvPr>
            <p:ph sz="half" idx="12"/>
          </p:nvPr>
        </p:nvSpPr>
        <p:spPr>
          <a:xfrm>
            <a:off x="4322389" y="1698894"/>
            <a:ext cx="6569729" cy="1936592"/>
          </a:xfrm>
        </p:spPr>
        <p:txBody>
          <a:bodyPr>
            <a:normAutofit/>
          </a:bodyPr>
          <a:lstStyle/>
          <a:p>
            <a:pPr lvl="0"/>
            <a:r>
              <a:rPr lang="en-US" dirty="0"/>
              <a:t>What does representation mean?</a:t>
            </a:r>
          </a:p>
          <a:p>
            <a:pPr lvl="0"/>
            <a:r>
              <a:rPr lang="en-US" dirty="0"/>
              <a:t>In what ways is the federal Parliament representative?</a:t>
            </a:r>
          </a:p>
          <a:p>
            <a:pPr lvl="0"/>
            <a:r>
              <a:rPr lang="en-US" dirty="0"/>
              <a:t>What makes a good representative?</a:t>
            </a:r>
          </a:p>
        </p:txBody>
      </p:sp>
      <p:sp>
        <p:nvSpPr>
          <p:cNvPr id="7" name="Text Placeholder 8">
            <a:extLst>
              <a:ext uri="{FF2B5EF4-FFF2-40B4-BE49-F238E27FC236}">
                <a16:creationId xmlns:a16="http://schemas.microsoft.com/office/drawing/2014/main" id="{9EEF8CB2-1BA4-4218-897E-BF61CC228BD0}"/>
              </a:ext>
            </a:extLst>
          </p:cNvPr>
          <p:cNvSpPr txBox="1">
            <a:spLocks/>
          </p:cNvSpPr>
          <p:nvPr/>
        </p:nvSpPr>
        <p:spPr>
          <a:xfrm>
            <a:off x="4322389" y="1142912"/>
            <a:ext cx="5157787" cy="555981"/>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AU" sz="2800" b="1" dirty="0"/>
              <a:t>Focus questions</a:t>
            </a:r>
            <a:endParaRPr lang="en-US" sz="2800" b="1" dirty="0"/>
          </a:p>
        </p:txBody>
      </p:sp>
    </p:spTree>
    <p:extLst>
      <p:ext uri="{BB962C8B-B14F-4D97-AF65-F5344CB8AC3E}">
        <p14:creationId xmlns:p14="http://schemas.microsoft.com/office/powerpoint/2010/main" val="1331657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7465" y="2465291"/>
            <a:ext cx="5324605" cy="691268"/>
          </a:xfrm>
        </p:spPr>
        <p:txBody>
          <a:bodyPr>
            <a:normAutofit/>
          </a:bodyPr>
          <a:lstStyle/>
          <a:p>
            <a:r>
              <a:rPr lang="en-AU" dirty="0"/>
              <a:t>What is representation?</a:t>
            </a:r>
          </a:p>
        </p:txBody>
      </p:sp>
      <p:sp>
        <p:nvSpPr>
          <p:cNvPr id="3" name="Content Placeholder 2"/>
          <p:cNvSpPr>
            <a:spLocks noGrp="1"/>
          </p:cNvSpPr>
          <p:nvPr>
            <p:ph idx="1"/>
          </p:nvPr>
        </p:nvSpPr>
        <p:spPr>
          <a:xfrm>
            <a:off x="5297466" y="3047137"/>
            <a:ext cx="4347575" cy="2564524"/>
          </a:xfrm>
        </p:spPr>
        <p:txBody>
          <a:bodyPr>
            <a:normAutofit/>
          </a:bodyPr>
          <a:lstStyle/>
          <a:p>
            <a:pPr lvl="0">
              <a:lnSpc>
                <a:spcPct val="100000"/>
              </a:lnSpc>
            </a:pPr>
            <a:r>
              <a:rPr lang="en-AU" dirty="0"/>
              <a:t>Representation is the act of speaking/acting on behalf of others. </a:t>
            </a:r>
          </a:p>
          <a:p>
            <a:pPr>
              <a:lnSpc>
                <a:spcPct val="100000"/>
              </a:lnSpc>
            </a:pPr>
            <a:r>
              <a:rPr lang="en-AU" dirty="0"/>
              <a:t>The Australian people are responsible for electing members of all three levels of government.</a:t>
            </a:r>
          </a:p>
          <a:p>
            <a:pPr marL="0" indent="0">
              <a:lnSpc>
                <a:spcPct val="100000"/>
              </a:lnSpc>
              <a:buNone/>
            </a:pPr>
            <a:endParaRPr lang="en-AU" dirty="0"/>
          </a:p>
        </p:txBody>
      </p:sp>
      <p:pic>
        <p:nvPicPr>
          <p:cNvPr id="5" name="Graphic 4">
            <a:extLst>
              <a:ext uri="{FF2B5EF4-FFF2-40B4-BE49-F238E27FC236}">
                <a16:creationId xmlns:a16="http://schemas.microsoft.com/office/drawing/2014/main" id="{B7210488-F566-4F8B-95BC-23021CB905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89046">
            <a:off x="1747658" y="2343226"/>
            <a:ext cx="2699441" cy="2699443"/>
          </a:xfrm>
          <a:prstGeom prst="rect">
            <a:avLst/>
          </a:prstGeom>
        </p:spPr>
      </p:pic>
    </p:spTree>
    <p:extLst>
      <p:ext uri="{BB962C8B-B14F-4D97-AF65-F5344CB8AC3E}">
        <p14:creationId xmlns:p14="http://schemas.microsoft.com/office/powerpoint/2010/main" val="3129713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042BD91C-E055-42A0-83CB-10FC369EA5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0319" y="967944"/>
            <a:ext cx="12738850" cy="3902800"/>
          </a:xfrm>
          <a:prstGeom prst="rect">
            <a:avLst/>
          </a:prstGeom>
        </p:spPr>
      </p:pic>
      <p:sp>
        <p:nvSpPr>
          <p:cNvPr id="4" name="Title 3"/>
          <p:cNvSpPr>
            <a:spLocks noGrp="1"/>
          </p:cNvSpPr>
          <p:nvPr>
            <p:ph type="ctrTitle"/>
          </p:nvPr>
        </p:nvSpPr>
        <p:spPr/>
        <p:txBody>
          <a:bodyPr/>
          <a:lstStyle/>
          <a:p>
            <a:r>
              <a:rPr lang="en-AU" dirty="0"/>
              <a:t>MODULE 5</a:t>
            </a:r>
          </a:p>
        </p:txBody>
      </p:sp>
      <p:sp>
        <p:nvSpPr>
          <p:cNvPr id="5" name="Subtitle 4"/>
          <p:cNvSpPr>
            <a:spLocks noGrp="1"/>
          </p:cNvSpPr>
          <p:nvPr>
            <p:ph type="subTitle" idx="1"/>
          </p:nvPr>
        </p:nvSpPr>
        <p:spPr/>
        <p:txBody>
          <a:bodyPr/>
          <a:lstStyle/>
          <a:p>
            <a:r>
              <a:rPr lang="en-AU" dirty="0"/>
              <a:t>Elections</a:t>
            </a:r>
          </a:p>
        </p:txBody>
      </p:sp>
    </p:spTree>
    <p:extLst>
      <p:ext uri="{BB962C8B-B14F-4D97-AF65-F5344CB8AC3E}">
        <p14:creationId xmlns:p14="http://schemas.microsoft.com/office/powerpoint/2010/main" val="2409108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Representation in the Federal Parliament</a:t>
            </a:r>
          </a:p>
        </p:txBody>
      </p:sp>
      <p:sp>
        <p:nvSpPr>
          <p:cNvPr id="3" name="Content Placeholder 2"/>
          <p:cNvSpPr>
            <a:spLocks noGrp="1"/>
          </p:cNvSpPr>
          <p:nvPr>
            <p:ph sz="half" idx="1"/>
          </p:nvPr>
        </p:nvSpPr>
        <p:spPr/>
        <p:txBody>
          <a:bodyPr>
            <a:normAutofit/>
          </a:bodyPr>
          <a:lstStyle/>
          <a:p>
            <a:pPr lvl="0">
              <a:lnSpc>
                <a:spcPct val="100000"/>
              </a:lnSpc>
            </a:pPr>
            <a:r>
              <a:rPr lang="en-AU" dirty="0"/>
              <a:t>Federal Parliament represents all Australians. It is the job of each member of parliament to speak for, and vote on behalf of, their constituents. For members of the House of Representatives, constituents are the people who live in their electorate. For senators, it is the people in their state or territory.</a:t>
            </a:r>
          </a:p>
          <a:p>
            <a:pPr lvl="0">
              <a:lnSpc>
                <a:spcPct val="100000"/>
              </a:lnSpc>
            </a:pPr>
            <a:r>
              <a:rPr lang="en-AU" dirty="0"/>
              <a:t>Members of parliament represent their constituents in a number of different ways. For example, they might argue for or against a bill (proposed law), or make statements and ask questions in the Parliament or investigate matters in a parliamentary committee. They can speak to ministers and government departments about issues affecting their constituents and ask them to take action to solve problems.</a:t>
            </a:r>
          </a:p>
        </p:txBody>
      </p:sp>
      <p:sp>
        <p:nvSpPr>
          <p:cNvPr id="4" name="Content Placeholder 3">
            <a:extLst>
              <a:ext uri="{FF2B5EF4-FFF2-40B4-BE49-F238E27FC236}">
                <a16:creationId xmlns:a16="http://schemas.microsoft.com/office/drawing/2014/main" id="{04534BE5-BA57-4E6A-90A2-71F8ED646CD8}"/>
              </a:ext>
            </a:extLst>
          </p:cNvPr>
          <p:cNvSpPr>
            <a:spLocks noGrp="1"/>
          </p:cNvSpPr>
          <p:nvPr>
            <p:ph sz="half" idx="2"/>
          </p:nvPr>
        </p:nvSpPr>
        <p:spPr/>
        <p:txBody>
          <a:bodyPr>
            <a:normAutofit/>
          </a:bodyPr>
          <a:lstStyle/>
          <a:p>
            <a:pPr lvl="0"/>
            <a:r>
              <a:rPr lang="en-AU" dirty="0"/>
              <a:t>Members of parliament also represent Australians by making decisions on their behalf. Decisions are made in Parliament by voting on bills and proposals put forward by ministers and other members of parliament.</a:t>
            </a:r>
          </a:p>
          <a:p>
            <a:pPr lvl="0"/>
            <a:r>
              <a:rPr lang="en-AU" dirty="0"/>
              <a:t>Members of parliament can speak freely for the people they represent in the Parliament because they are protected by parliamentary privilege. This means that legal action can't be taken against them for anything they say or do in Parliament.  This freedom allows the Parliament to debate and inquire into any matters in a detailed and open way.</a:t>
            </a:r>
          </a:p>
          <a:p>
            <a:r>
              <a:rPr lang="en-AU" dirty="0"/>
              <a:t>The Governor-General is not elected by the Australian people, so is not the people’s representative. The Governor-General represents the King, our head of state. </a:t>
            </a:r>
          </a:p>
        </p:txBody>
      </p:sp>
    </p:spTree>
    <p:extLst>
      <p:ext uri="{BB962C8B-B14F-4D97-AF65-F5344CB8AC3E}">
        <p14:creationId xmlns:p14="http://schemas.microsoft.com/office/powerpoint/2010/main" val="2646740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8699284-158D-461F-85AA-55EE282B0E7A}"/>
              </a:ext>
            </a:extLst>
          </p:cNvPr>
          <p:cNvSpPr>
            <a:spLocks noGrp="1"/>
          </p:cNvSpPr>
          <p:nvPr>
            <p:ph type="title"/>
          </p:nvPr>
        </p:nvSpPr>
        <p:spPr>
          <a:xfrm>
            <a:off x="838200" y="711649"/>
            <a:ext cx="10515600" cy="465797"/>
          </a:xfrm>
        </p:spPr>
        <p:txBody>
          <a:bodyPr/>
          <a:lstStyle/>
          <a:p>
            <a:pPr algn="ctr"/>
            <a:r>
              <a:rPr lang="en-AU" dirty="0"/>
              <a:t>What members of federal parliament do</a:t>
            </a:r>
          </a:p>
        </p:txBody>
      </p:sp>
      <p:pic>
        <p:nvPicPr>
          <p:cNvPr id="6" name="Content Placeholder 5" descr="A close up of a sign&#10;&#10;Description automatically generated">
            <a:extLst>
              <a:ext uri="{FF2B5EF4-FFF2-40B4-BE49-F238E27FC236}">
                <a16:creationId xmlns:a16="http://schemas.microsoft.com/office/drawing/2014/main" id="{CAF95BD6-ACC3-4BFC-A94D-A5360BDB94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6668" y="1460566"/>
            <a:ext cx="9618663" cy="5389048"/>
          </a:xfrm>
        </p:spPr>
      </p:pic>
    </p:spTree>
    <p:extLst>
      <p:ext uri="{BB962C8B-B14F-4D97-AF65-F5344CB8AC3E}">
        <p14:creationId xmlns:p14="http://schemas.microsoft.com/office/powerpoint/2010/main" val="2312949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alpha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711650"/>
            <a:ext cx="10628552" cy="506336"/>
          </a:xfrm>
          <a:solidFill>
            <a:schemeClr val="tx2"/>
          </a:solidFill>
        </p:spPr>
        <p:txBody>
          <a:bodyPr lIns="936000" tIns="108000" bIns="90000" anchor="ctr" anchorCtr="0"/>
          <a:lstStyle/>
          <a:p>
            <a:r>
              <a:rPr lang="en-AU" sz="3200" dirty="0">
                <a:solidFill>
                  <a:srgbClr val="FFFFFF"/>
                </a:solidFill>
              </a:rPr>
              <a:t>CLASSROOM ACTIVITIES</a:t>
            </a:r>
          </a:p>
        </p:txBody>
      </p:sp>
      <p:sp>
        <p:nvSpPr>
          <p:cNvPr id="3" name="Content Placeholder 2"/>
          <p:cNvSpPr>
            <a:spLocks noGrp="1"/>
          </p:cNvSpPr>
          <p:nvPr>
            <p:ph sz="half" idx="1"/>
          </p:nvPr>
        </p:nvSpPr>
        <p:spPr>
          <a:xfrm>
            <a:off x="838200" y="1749754"/>
            <a:ext cx="6564682" cy="4801358"/>
          </a:xfrm>
        </p:spPr>
        <p:txBody>
          <a:bodyPr>
            <a:normAutofit/>
          </a:bodyPr>
          <a:lstStyle/>
          <a:p>
            <a:pPr marL="0" indent="0">
              <a:buNone/>
            </a:pPr>
            <a:r>
              <a:rPr lang="en-AU" dirty="0">
                <a:latin typeface="+mj-lt"/>
              </a:rPr>
              <a:t>Build your own electorate</a:t>
            </a:r>
          </a:p>
          <a:p>
            <a:r>
              <a:rPr lang="en-AU" dirty="0"/>
              <a:t>Select a location and name for your electorate</a:t>
            </a:r>
          </a:p>
          <a:p>
            <a:r>
              <a:rPr lang="en-AU" dirty="0"/>
              <a:t>Establish the demographics of your electorate</a:t>
            </a:r>
          </a:p>
          <a:p>
            <a:r>
              <a:rPr lang="en-AU" dirty="0"/>
              <a:t>Brainstorm a list of relevant issues for your electorate</a:t>
            </a:r>
          </a:p>
          <a:p>
            <a:pPr marL="0" indent="0">
              <a:spcBef>
                <a:spcPts val="1800"/>
              </a:spcBef>
              <a:buNone/>
            </a:pPr>
            <a:r>
              <a:rPr lang="en-AU" dirty="0">
                <a:latin typeface="+mj-lt"/>
              </a:rPr>
              <a:t>Example</a:t>
            </a:r>
            <a:endParaRPr lang="en-AU" dirty="0"/>
          </a:p>
          <a:p>
            <a:r>
              <a:rPr lang="en-AU" dirty="0"/>
              <a:t>The electorate of Sarah in north-west Tasmania</a:t>
            </a:r>
          </a:p>
          <a:p>
            <a:r>
              <a:rPr lang="en-AU" dirty="0"/>
              <a:t>Apple farmers, young families, tourism workers</a:t>
            </a:r>
          </a:p>
          <a:p>
            <a:r>
              <a:rPr lang="en-AU" dirty="0"/>
              <a:t>Schools and universities, internet speeds, employment for young people</a:t>
            </a:r>
          </a:p>
          <a:p>
            <a:pPr marL="0" indent="0">
              <a:spcBef>
                <a:spcPts val="1800"/>
              </a:spcBef>
              <a:buNone/>
            </a:pPr>
            <a:endParaRPr lang="en-AU" dirty="0">
              <a:latin typeface="+mj-lt"/>
            </a:endParaRPr>
          </a:p>
        </p:txBody>
      </p:sp>
      <p:sp>
        <p:nvSpPr>
          <p:cNvPr id="8" name="Oval 7">
            <a:extLst>
              <a:ext uri="{FF2B5EF4-FFF2-40B4-BE49-F238E27FC236}">
                <a16:creationId xmlns:a16="http://schemas.microsoft.com/office/drawing/2014/main" id="{6F960054-FA0A-4784-A1FA-E48B89A5B699}"/>
              </a:ext>
            </a:extLst>
          </p:cNvPr>
          <p:cNvSpPr/>
          <p:nvPr/>
        </p:nvSpPr>
        <p:spPr>
          <a:xfrm>
            <a:off x="725249" y="511923"/>
            <a:ext cx="876300" cy="876300"/>
          </a:xfrm>
          <a:prstGeom prst="ellipse">
            <a:avLst/>
          </a:prstGeom>
          <a:solidFill>
            <a:srgbClr val="FFFFFF"/>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85190710-5100-4EDB-9D51-62C05EDAD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791" y="691992"/>
            <a:ext cx="523875" cy="523875"/>
          </a:xfrm>
          <a:prstGeom prst="rect">
            <a:avLst/>
          </a:prstGeom>
        </p:spPr>
      </p:pic>
    </p:spTree>
    <p:extLst>
      <p:ext uri="{BB962C8B-B14F-4D97-AF65-F5344CB8AC3E}">
        <p14:creationId xmlns:p14="http://schemas.microsoft.com/office/powerpoint/2010/main" val="2977992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88972" y="1634649"/>
            <a:ext cx="5781370" cy="379546"/>
          </a:xfrm>
        </p:spPr>
        <p:txBody>
          <a:bodyPr/>
          <a:lstStyle/>
          <a:p>
            <a:r>
              <a:rPr lang="en-AU" dirty="0"/>
              <a:t>Additional resources</a:t>
            </a:r>
          </a:p>
        </p:txBody>
      </p:sp>
      <p:sp>
        <p:nvSpPr>
          <p:cNvPr id="3" name="Content Placeholder 2"/>
          <p:cNvSpPr>
            <a:spLocks noGrp="1"/>
          </p:cNvSpPr>
          <p:nvPr>
            <p:ph idx="1"/>
          </p:nvPr>
        </p:nvSpPr>
        <p:spPr>
          <a:xfrm>
            <a:off x="5688972" y="2203967"/>
            <a:ext cx="5781370" cy="4422301"/>
          </a:xfrm>
        </p:spPr>
        <p:txBody>
          <a:bodyPr>
            <a:normAutofit/>
          </a:bodyPr>
          <a:lstStyle/>
          <a:p>
            <a:pPr marL="0" indent="0">
              <a:lnSpc>
                <a:spcPct val="100000"/>
              </a:lnSpc>
              <a:buNone/>
            </a:pPr>
            <a:r>
              <a:rPr lang="en-US" dirty="0">
                <a:latin typeface="+mj-lt"/>
              </a:rPr>
              <a:t>PEO resources</a:t>
            </a:r>
            <a:endParaRPr lang="en-AU" dirty="0">
              <a:latin typeface="+mj-lt"/>
            </a:endParaRPr>
          </a:p>
          <a:p>
            <a:pPr lvl="0"/>
            <a:r>
              <a:rPr lang="en-AU" dirty="0"/>
              <a:t>Fact sheet – </a:t>
            </a:r>
            <a:r>
              <a:rPr lang="en-AU" u="sng" dirty="0">
                <a:hlinkClick r:id="rId2"/>
              </a:rPr>
              <a:t>Federal election</a:t>
            </a:r>
            <a:endParaRPr lang="en-AU" dirty="0"/>
          </a:p>
          <a:p>
            <a:pPr lvl="0"/>
            <a:r>
              <a:rPr lang="en-AU" dirty="0"/>
              <a:t>Fact sheet – </a:t>
            </a:r>
            <a:r>
              <a:rPr lang="en-AU" u="sng" dirty="0">
                <a:hlinkClick r:id="rId3"/>
              </a:rPr>
              <a:t>Getting involved in Parliament</a:t>
            </a:r>
            <a:r>
              <a:rPr lang="en-AU" dirty="0"/>
              <a:t> </a:t>
            </a:r>
          </a:p>
          <a:p>
            <a:pPr lvl="0"/>
            <a:r>
              <a:rPr lang="en-AU" dirty="0"/>
              <a:t>Video – </a:t>
            </a:r>
            <a:r>
              <a:rPr lang="en-AU" u="sng" dirty="0">
                <a:hlinkClick r:id="rId4"/>
              </a:rPr>
              <a:t>What is Parliament?</a:t>
            </a:r>
            <a:endParaRPr lang="en-AU" dirty="0"/>
          </a:p>
          <a:p>
            <a:pPr lvl="0"/>
            <a:r>
              <a:rPr lang="en-AU" dirty="0"/>
              <a:t>Classroom activity – </a:t>
            </a:r>
            <a:r>
              <a:rPr lang="en-AU" u="sng" dirty="0">
                <a:hlinkClick r:id="rId5"/>
              </a:rPr>
              <a:t>Run an election campaign</a:t>
            </a:r>
            <a:endParaRPr lang="en-AU" dirty="0"/>
          </a:p>
          <a:p>
            <a:pPr lvl="0"/>
            <a:r>
              <a:rPr lang="en-AU" dirty="0"/>
              <a:t>Classroom activity – </a:t>
            </a:r>
            <a:r>
              <a:rPr lang="en-AU" u="sng" dirty="0">
                <a:hlinkClick r:id="rId6"/>
              </a:rPr>
              <a:t>Explore decision making</a:t>
            </a:r>
            <a:endParaRPr lang="en-AU" dirty="0"/>
          </a:p>
          <a:p>
            <a:pPr lvl="0"/>
            <a:r>
              <a:rPr lang="en-AU" dirty="0"/>
              <a:t>Unit of work – </a:t>
            </a:r>
            <a:r>
              <a:rPr lang="en-AU" u="sng" dirty="0">
                <a:hlinkClick r:id="rId7"/>
              </a:rPr>
              <a:t>Year 5</a:t>
            </a:r>
            <a:endParaRPr lang="en-AU" dirty="0"/>
          </a:p>
          <a:p>
            <a:r>
              <a:rPr lang="en-AU" dirty="0"/>
              <a:t>Unit of work – </a:t>
            </a:r>
            <a:r>
              <a:rPr lang="en-AU" u="sng" dirty="0">
                <a:hlinkClick r:id="rId8"/>
              </a:rPr>
              <a:t>Year 7</a:t>
            </a:r>
            <a:endParaRPr lang="en-AU" dirty="0"/>
          </a:p>
        </p:txBody>
      </p:sp>
      <p:pic>
        <p:nvPicPr>
          <p:cNvPr id="4" name="Graphic 3">
            <a:extLst>
              <a:ext uri="{FF2B5EF4-FFF2-40B4-BE49-F238E27FC236}">
                <a16:creationId xmlns:a16="http://schemas.microsoft.com/office/drawing/2014/main" id="{47C13E22-B38A-4AF2-B6E5-65BEA3CDE6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8189" y="1734119"/>
            <a:ext cx="3863078" cy="4093024"/>
          </a:xfrm>
          <a:prstGeom prst="rect">
            <a:avLst/>
          </a:prstGeom>
        </p:spPr>
      </p:pic>
    </p:spTree>
    <p:extLst>
      <p:ext uri="{BB962C8B-B14F-4D97-AF65-F5344CB8AC3E}">
        <p14:creationId xmlns:p14="http://schemas.microsoft.com/office/powerpoint/2010/main" val="2670535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t>MODULE 7</a:t>
            </a:r>
          </a:p>
        </p:txBody>
      </p:sp>
      <p:sp>
        <p:nvSpPr>
          <p:cNvPr id="5" name="Subtitle 4"/>
          <p:cNvSpPr>
            <a:spLocks noGrp="1"/>
          </p:cNvSpPr>
          <p:nvPr>
            <p:ph type="subTitle" idx="1"/>
          </p:nvPr>
        </p:nvSpPr>
        <p:spPr/>
        <p:txBody>
          <a:bodyPr/>
          <a:lstStyle/>
          <a:p>
            <a:r>
              <a:rPr lang="en-AU" dirty="0"/>
              <a:t>Rights and responsibilities</a:t>
            </a:r>
            <a:br>
              <a:rPr lang="en-AU" dirty="0"/>
            </a:br>
            <a:r>
              <a:rPr lang="en-AU" dirty="0"/>
              <a:t>of citizens</a:t>
            </a:r>
          </a:p>
        </p:txBody>
      </p:sp>
    </p:spTree>
    <p:extLst>
      <p:ext uri="{BB962C8B-B14F-4D97-AF65-F5344CB8AC3E}">
        <p14:creationId xmlns:p14="http://schemas.microsoft.com/office/powerpoint/2010/main" val="2873139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5C8B8DEA-6BD6-4C9B-8470-E31C7555E8C0}"/>
              </a:ext>
            </a:extLst>
          </p:cNvPr>
          <p:cNvSpPr txBox="1">
            <a:spLocks/>
          </p:cNvSpPr>
          <p:nvPr/>
        </p:nvSpPr>
        <p:spPr>
          <a:xfrm>
            <a:off x="1198322" y="939452"/>
            <a:ext cx="9841284" cy="5787025"/>
          </a:xfrm>
          <a:prstGeom prst="rect">
            <a:avLst/>
          </a:prstGeom>
        </p:spPr>
        <p:txBody>
          <a:bodyPr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en-AU" sz="3600" dirty="0">
                <a:solidFill>
                  <a:schemeClr val="tx2"/>
                </a:solidFill>
              </a:rPr>
              <a:t>In this module you will learn that:</a:t>
            </a:r>
          </a:p>
          <a:p>
            <a:pPr marL="0" indent="0" algn="ctr">
              <a:lnSpc>
                <a:spcPct val="100000"/>
              </a:lnSpc>
              <a:spcBef>
                <a:spcPts val="2400"/>
              </a:spcBef>
              <a:buNone/>
            </a:pPr>
            <a:r>
              <a:rPr lang="en-AU" sz="3600" dirty="0">
                <a:solidFill>
                  <a:schemeClr val="tx2"/>
                </a:solidFill>
              </a:rPr>
              <a:t>Australia’s democratic system of government provides many rights and freedoms for citizens. </a:t>
            </a:r>
          </a:p>
          <a:p>
            <a:pPr marL="0" indent="0" algn="ctr">
              <a:lnSpc>
                <a:spcPct val="100000"/>
              </a:lnSpc>
              <a:spcBef>
                <a:spcPts val="2400"/>
              </a:spcBef>
              <a:buNone/>
            </a:pPr>
            <a:r>
              <a:rPr lang="en-AU" sz="3600" dirty="0">
                <a:solidFill>
                  <a:schemeClr val="tx2"/>
                </a:solidFill>
              </a:rPr>
              <a:t>Australia’s system of government works best when Australian citizens are involved in their democratic system. </a:t>
            </a:r>
          </a:p>
          <a:p>
            <a:pPr marL="0" indent="0" algn="ctr">
              <a:lnSpc>
                <a:spcPct val="100000"/>
              </a:lnSpc>
              <a:spcBef>
                <a:spcPts val="2400"/>
              </a:spcBef>
              <a:buNone/>
            </a:pPr>
            <a:r>
              <a:rPr lang="en-AU" sz="3600" dirty="0">
                <a:solidFill>
                  <a:schemeClr val="tx2"/>
                </a:solidFill>
              </a:rPr>
              <a:t>Australians who actively engage with their democratic system have a range of choices and opportunities in how they choose to have their say and participate in change.</a:t>
            </a:r>
          </a:p>
        </p:txBody>
      </p:sp>
    </p:spTree>
    <p:extLst>
      <p:ext uri="{BB962C8B-B14F-4D97-AF65-F5344CB8AC3E}">
        <p14:creationId xmlns:p14="http://schemas.microsoft.com/office/powerpoint/2010/main" val="2227427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E51064DE-CCBC-4BB7-BA95-A48A8A6FEE1B}"/>
              </a:ext>
            </a:extLst>
          </p:cNvPr>
          <p:cNvSpPr txBox="1">
            <a:spLocks/>
          </p:cNvSpPr>
          <p:nvPr/>
        </p:nvSpPr>
        <p:spPr>
          <a:xfrm>
            <a:off x="1511276" y="3626420"/>
            <a:ext cx="3916178" cy="3613624"/>
          </a:xfrm>
          <a:prstGeom prst="rect">
            <a:avLst/>
          </a:prstGeom>
        </p:spPr>
        <p:txBody>
          <a:bodyPr>
            <a:normAutofit/>
          </a:bodyPr>
          <a:lstStyle>
            <a:lvl1pPr marL="0" indent="0" algn="ctr" defTabSz="914400" rtl="0" eaLnBrk="1" latinLnBrk="0" hangingPunct="1">
              <a:lnSpc>
                <a:spcPct val="100000"/>
              </a:lnSpc>
              <a:spcBef>
                <a:spcPts val="300"/>
              </a:spcBef>
              <a:spcAft>
                <a:spcPts val="300"/>
              </a:spcAft>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100000"/>
              </a:lnSpc>
              <a:spcBef>
                <a:spcPts val="300"/>
              </a:spcBef>
              <a:spcAft>
                <a:spcPts val="300"/>
              </a:spcAft>
              <a:buFont typeface="Arial" panose="020B0604020202020204" pitchFamily="34" charset="0"/>
              <a:buNone/>
              <a:defRPr sz="15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7" name="Content Placeholder 7">
            <a:extLst>
              <a:ext uri="{FF2B5EF4-FFF2-40B4-BE49-F238E27FC236}">
                <a16:creationId xmlns:a16="http://schemas.microsoft.com/office/drawing/2014/main" id="{5D2232A5-759E-4A48-AB50-40B13DB7CB79}"/>
              </a:ext>
            </a:extLst>
          </p:cNvPr>
          <p:cNvSpPr txBox="1">
            <a:spLocks/>
          </p:cNvSpPr>
          <p:nvPr/>
        </p:nvSpPr>
        <p:spPr>
          <a:xfrm>
            <a:off x="3235217" y="5872157"/>
            <a:ext cx="6770086" cy="1204905"/>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2"/>
              </a:rPr>
              <a:t>Get involved </a:t>
            </a:r>
            <a:r>
              <a:rPr lang="en-AU" dirty="0">
                <a:hlinkClick r:id="rId2"/>
              </a:rPr>
              <a:t>–</a:t>
            </a:r>
            <a:r>
              <a:rPr lang="en-US" dirty="0">
                <a:hlinkClick r:id="rId2"/>
              </a:rPr>
              <a:t> video</a:t>
            </a:r>
            <a:endParaRPr lang="en-US" dirty="0"/>
          </a:p>
        </p:txBody>
      </p:sp>
      <p:sp>
        <p:nvSpPr>
          <p:cNvPr id="18" name="Content Placeholder 10">
            <a:extLst>
              <a:ext uri="{FF2B5EF4-FFF2-40B4-BE49-F238E27FC236}">
                <a16:creationId xmlns:a16="http://schemas.microsoft.com/office/drawing/2014/main" id="{8BB40880-1137-4AD3-B95C-7F918A57BC34}"/>
              </a:ext>
            </a:extLst>
          </p:cNvPr>
          <p:cNvSpPr txBox="1">
            <a:spLocks/>
          </p:cNvSpPr>
          <p:nvPr/>
        </p:nvSpPr>
        <p:spPr>
          <a:xfrm>
            <a:off x="1331260" y="1297249"/>
            <a:ext cx="9804378" cy="3875095"/>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rights do Australians have?</a:t>
            </a:r>
          </a:p>
          <a:p>
            <a:r>
              <a:rPr lang="en-US" dirty="0"/>
              <a:t>Where do these rights come from?</a:t>
            </a:r>
          </a:p>
          <a:p>
            <a:r>
              <a:rPr lang="en-US" dirty="0"/>
              <a:t>Could they be taken away?</a:t>
            </a:r>
          </a:p>
          <a:p>
            <a:r>
              <a:rPr lang="en-US" dirty="0"/>
              <a:t>What responsibilities do Australians have </a:t>
            </a:r>
            <a:br>
              <a:rPr lang="en-US" dirty="0"/>
            </a:br>
            <a:r>
              <a:rPr lang="en-US" dirty="0"/>
              <a:t>as citizens in a democracy? </a:t>
            </a:r>
          </a:p>
          <a:p>
            <a:r>
              <a:rPr lang="en-US" dirty="0"/>
              <a:t>If people fail in their responsibilities, what is the result for the country?</a:t>
            </a:r>
          </a:p>
          <a:p>
            <a:r>
              <a:rPr lang="en-US" dirty="0"/>
              <a:t>What can Australians do to bring about changes in Australian society?</a:t>
            </a:r>
          </a:p>
        </p:txBody>
      </p:sp>
      <p:sp>
        <p:nvSpPr>
          <p:cNvPr id="21" name="Text Placeholder 8">
            <a:extLst>
              <a:ext uri="{FF2B5EF4-FFF2-40B4-BE49-F238E27FC236}">
                <a16:creationId xmlns:a16="http://schemas.microsoft.com/office/drawing/2014/main" id="{E3F2004F-3BB1-4C34-A5AC-44217A2D7B87}"/>
              </a:ext>
            </a:extLst>
          </p:cNvPr>
          <p:cNvSpPr txBox="1">
            <a:spLocks/>
          </p:cNvSpPr>
          <p:nvPr/>
        </p:nvSpPr>
        <p:spPr>
          <a:xfrm>
            <a:off x="3235217" y="5335325"/>
            <a:ext cx="6935838" cy="555981"/>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AU" sz="2800" b="1" dirty="0"/>
              <a:t>Resource</a:t>
            </a:r>
            <a:endParaRPr lang="en-US" sz="2800" b="1" dirty="0"/>
          </a:p>
        </p:txBody>
      </p:sp>
      <p:cxnSp>
        <p:nvCxnSpPr>
          <p:cNvPr id="22" name="Straight Connector 21">
            <a:extLst>
              <a:ext uri="{FF2B5EF4-FFF2-40B4-BE49-F238E27FC236}">
                <a16:creationId xmlns:a16="http://schemas.microsoft.com/office/drawing/2014/main" id="{70C46BD6-E51B-4351-B20C-3F679BA81BC9}"/>
              </a:ext>
            </a:extLst>
          </p:cNvPr>
          <p:cNvCxnSpPr>
            <a:cxnSpLocks/>
          </p:cNvCxnSpPr>
          <p:nvPr/>
        </p:nvCxnSpPr>
        <p:spPr>
          <a:xfrm>
            <a:off x="1331259" y="4927893"/>
            <a:ext cx="9560859"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Text Placeholder 8">
            <a:extLst>
              <a:ext uri="{FF2B5EF4-FFF2-40B4-BE49-F238E27FC236}">
                <a16:creationId xmlns:a16="http://schemas.microsoft.com/office/drawing/2014/main" id="{384B2B1D-875B-4F7B-8C58-20B27886AAA2}"/>
              </a:ext>
            </a:extLst>
          </p:cNvPr>
          <p:cNvSpPr txBox="1">
            <a:spLocks/>
          </p:cNvSpPr>
          <p:nvPr/>
        </p:nvSpPr>
        <p:spPr>
          <a:xfrm>
            <a:off x="1331260" y="741268"/>
            <a:ext cx="6935838" cy="555981"/>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AU" sz="2800" b="1" dirty="0"/>
              <a:t>Focus questions</a:t>
            </a:r>
            <a:endParaRPr lang="en-US" sz="2800" b="1" dirty="0"/>
          </a:p>
        </p:txBody>
      </p:sp>
      <p:pic>
        <p:nvPicPr>
          <p:cNvPr id="24" name="Graphic 23">
            <a:extLst>
              <a:ext uri="{FF2B5EF4-FFF2-40B4-BE49-F238E27FC236}">
                <a16:creationId xmlns:a16="http://schemas.microsoft.com/office/drawing/2014/main" id="{F3A01276-4AB6-4563-9B01-5A9314848B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1259" y="5428934"/>
            <a:ext cx="1461093" cy="1548063"/>
          </a:xfrm>
          <a:prstGeom prst="rect">
            <a:avLst/>
          </a:prstGeom>
        </p:spPr>
      </p:pic>
      <p:pic>
        <p:nvPicPr>
          <p:cNvPr id="25" name="Graphic 24">
            <a:extLst>
              <a:ext uri="{FF2B5EF4-FFF2-40B4-BE49-F238E27FC236}">
                <a16:creationId xmlns:a16="http://schemas.microsoft.com/office/drawing/2014/main" id="{8F1CFC70-A825-49A8-A208-ABC4087B07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17907" y="942261"/>
            <a:ext cx="1536983" cy="2192460"/>
          </a:xfrm>
          <a:prstGeom prst="rect">
            <a:avLst/>
          </a:prstGeom>
        </p:spPr>
      </p:pic>
    </p:spTree>
    <p:extLst>
      <p:ext uri="{BB962C8B-B14F-4D97-AF65-F5344CB8AC3E}">
        <p14:creationId xmlns:p14="http://schemas.microsoft.com/office/powerpoint/2010/main" val="491643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Rights</a:t>
            </a:r>
          </a:p>
        </p:txBody>
      </p:sp>
      <p:sp>
        <p:nvSpPr>
          <p:cNvPr id="3" name="Content Placeholder 2"/>
          <p:cNvSpPr>
            <a:spLocks noGrp="1"/>
          </p:cNvSpPr>
          <p:nvPr>
            <p:ph idx="1"/>
          </p:nvPr>
        </p:nvSpPr>
        <p:spPr>
          <a:xfrm>
            <a:off x="838200" y="1280968"/>
            <a:ext cx="6765099" cy="6096862"/>
          </a:xfrm>
        </p:spPr>
        <p:txBody>
          <a:bodyPr>
            <a:normAutofit/>
          </a:bodyPr>
          <a:lstStyle/>
          <a:p>
            <a:r>
              <a:rPr lang="en-AU" dirty="0"/>
              <a:t>Many of the rights which Australians enjoy come from laws made by the Parliament. </a:t>
            </a:r>
          </a:p>
          <a:p>
            <a:r>
              <a:rPr lang="en-AU" dirty="0"/>
              <a:t>Other rights are provided through common—court-made—law. However, common law can be overruled by laws made by Parliament—statute law.</a:t>
            </a:r>
          </a:p>
          <a:p>
            <a:r>
              <a:rPr lang="en-AU" dirty="0"/>
              <a:t>The Constitution of Australia is not a bill of rights and does not contain many guaranteed rights or freedoms. </a:t>
            </a:r>
          </a:p>
          <a:p>
            <a:r>
              <a:rPr lang="en-AU" dirty="0"/>
              <a:t>The Australian Constitution does contain:</a:t>
            </a:r>
          </a:p>
          <a:p>
            <a:pPr lvl="1">
              <a:lnSpc>
                <a:spcPct val="100000"/>
              </a:lnSpc>
            </a:pPr>
            <a:r>
              <a:rPr lang="en-AU" dirty="0"/>
              <a:t>The right to a trial by jury for a serious federal offence</a:t>
            </a:r>
          </a:p>
          <a:p>
            <a:pPr lvl="1"/>
            <a:r>
              <a:rPr lang="en-AU" dirty="0"/>
              <a:t>The restriction on the Commonwealth that it cannot make a law to prohibit the free observance of any religion or to impose any religious test or observance</a:t>
            </a:r>
          </a:p>
          <a:p>
            <a:pPr lvl="1"/>
            <a:r>
              <a:rPr lang="en-AU" dirty="0"/>
              <a:t>The right to challenge some decisions of the Government in the High Court.</a:t>
            </a:r>
          </a:p>
          <a:p>
            <a:r>
              <a:rPr lang="en-AU" dirty="0"/>
              <a:t>There are other rights for Australians which are not expressly stated, but have been interpreted as being implied by the Constitution. These include the right to freedom of political communication.</a:t>
            </a:r>
          </a:p>
        </p:txBody>
      </p:sp>
      <p:pic>
        <p:nvPicPr>
          <p:cNvPr id="6" name="Picture 5">
            <a:extLst>
              <a:ext uri="{FF2B5EF4-FFF2-40B4-BE49-F238E27FC236}">
                <a16:creationId xmlns:a16="http://schemas.microsoft.com/office/drawing/2014/main" id="{01F4B582-B051-4CE1-9194-07E229D8C94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76798" y="819881"/>
            <a:ext cx="4001066" cy="6096863"/>
          </a:xfrm>
          <a:prstGeom prst="rect">
            <a:avLst/>
          </a:prstGeom>
        </p:spPr>
      </p:pic>
    </p:spTree>
    <p:extLst>
      <p:ext uri="{BB962C8B-B14F-4D97-AF65-F5344CB8AC3E}">
        <p14:creationId xmlns:p14="http://schemas.microsoft.com/office/powerpoint/2010/main" val="2487701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801" y="1211713"/>
            <a:ext cx="5359099" cy="379546"/>
          </a:xfrm>
        </p:spPr>
        <p:txBody>
          <a:bodyPr/>
          <a:lstStyle/>
          <a:p>
            <a:r>
              <a:rPr lang="en-AU" dirty="0"/>
              <a:t>Voting</a:t>
            </a:r>
          </a:p>
        </p:txBody>
      </p:sp>
      <p:sp>
        <p:nvSpPr>
          <p:cNvPr id="3" name="Content Placeholder 2"/>
          <p:cNvSpPr>
            <a:spLocks noGrp="1"/>
          </p:cNvSpPr>
          <p:nvPr>
            <p:ph idx="1"/>
          </p:nvPr>
        </p:nvSpPr>
        <p:spPr>
          <a:xfrm>
            <a:off x="5757864" y="1781031"/>
            <a:ext cx="5712846" cy="5134120"/>
          </a:xfrm>
        </p:spPr>
        <p:txBody>
          <a:bodyPr>
            <a:normAutofit/>
          </a:bodyPr>
          <a:lstStyle/>
          <a:p>
            <a:r>
              <a:rPr lang="en-AU" dirty="0"/>
              <a:t>At least every three years, Australians vote to elect people to represent them in the Parliament. </a:t>
            </a:r>
          </a:p>
          <a:p>
            <a:r>
              <a:rPr lang="en-AU" dirty="0"/>
              <a:t>This is the most direct way that Australians are involved in their Parliament. If the people of Australia do not like the actions of a government, they have a chance to elect new representatives in both the Senate and House of Representatives.</a:t>
            </a:r>
          </a:p>
          <a:p>
            <a:r>
              <a:rPr lang="en-AU" dirty="0"/>
              <a:t>Australians can enrol to vote once they turn 16, although they can't vote until they turn 18. </a:t>
            </a:r>
          </a:p>
          <a:p>
            <a:r>
              <a:rPr lang="en-AU" dirty="0"/>
              <a:t>With the right to vote comes the responsibility to make an informed decision. Citizens can do that by learning about Parliament and taking an interest in candidates, including current representatives in Parliament. </a:t>
            </a:r>
          </a:p>
        </p:txBody>
      </p:sp>
      <p:pic>
        <p:nvPicPr>
          <p:cNvPr id="5" name="Picture 4" descr="A picture containing table, food, computer&#10;&#10;Description automatically generated">
            <a:extLst>
              <a:ext uri="{FF2B5EF4-FFF2-40B4-BE49-F238E27FC236}">
                <a16:creationId xmlns:a16="http://schemas.microsoft.com/office/drawing/2014/main" id="{D4A570CB-7D59-4EBC-9D1C-6BC309DE8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041900" cy="7551233"/>
          </a:xfrm>
          <a:prstGeom prst="rect">
            <a:avLst/>
          </a:prstGeom>
        </p:spPr>
      </p:pic>
    </p:spTree>
    <p:extLst>
      <p:ext uri="{BB962C8B-B14F-4D97-AF65-F5344CB8AC3E}">
        <p14:creationId xmlns:p14="http://schemas.microsoft.com/office/powerpoint/2010/main" val="999079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Engaging with Parliament</a:t>
            </a:r>
          </a:p>
        </p:txBody>
      </p:sp>
      <p:sp>
        <p:nvSpPr>
          <p:cNvPr id="3" name="Content Placeholder 2"/>
          <p:cNvSpPr>
            <a:spLocks noGrp="1"/>
          </p:cNvSpPr>
          <p:nvPr>
            <p:ph sz="half" idx="1"/>
          </p:nvPr>
        </p:nvSpPr>
        <p:spPr>
          <a:xfrm>
            <a:off x="838199" y="1363991"/>
            <a:ext cx="9470722" cy="5926157"/>
          </a:xfrm>
        </p:spPr>
        <p:txBody>
          <a:bodyPr>
            <a:normAutofit/>
          </a:bodyPr>
          <a:lstStyle/>
          <a:p>
            <a:r>
              <a:rPr lang="en-AU" dirty="0"/>
              <a:t>Australians can watch Parliament in person, online or on TV. Australians can also read the public records of all parliamentary proceedings in the Hansard record. In this way the Australian people can directly scrutinise the Parliament and individual parliamentarians. (See Scrutiny module)</a:t>
            </a:r>
          </a:p>
          <a:p>
            <a:r>
              <a:rPr lang="en-AU" dirty="0"/>
              <a:t>Australian citizens have the right to contact members of parliament. The APH website makes it easy for citizens to search for their elected representatives and the channels through which those representatives can be contacted. </a:t>
            </a:r>
          </a:p>
          <a:p>
            <a:r>
              <a:rPr lang="en-AU" dirty="0"/>
              <a:t>Australians can engage in the committee process. (See Scrutiny module)</a:t>
            </a:r>
          </a:p>
          <a:p>
            <a:r>
              <a:rPr lang="en-AU" dirty="0"/>
              <a:t>Australian citizens also have the right to submit petitions to the Parliament. A petition is a request by a group of citizens for Parliament to take action to solve a particular problem. After a petition has been presented to Parliament, the text of the petition and number of signatures is printed in Hansard. A petition may be forwarded to the minister responsible for the matter raised in the petition for further consideration. However, petitions do not have to be tabled in the Parliament and many citizens may choose to direct their petitions to the representative(s) of their choice.</a:t>
            </a:r>
          </a:p>
        </p:txBody>
      </p:sp>
    </p:spTree>
    <p:extLst>
      <p:ext uri="{BB962C8B-B14F-4D97-AF65-F5344CB8AC3E}">
        <p14:creationId xmlns:p14="http://schemas.microsoft.com/office/powerpoint/2010/main" val="345037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C83C2D4-37B0-4C77-96E6-D6C0B5F62180}"/>
              </a:ext>
            </a:extLst>
          </p:cNvPr>
          <p:cNvSpPr>
            <a:spLocks noGrp="1"/>
          </p:cNvSpPr>
          <p:nvPr>
            <p:ph type="body" idx="13"/>
          </p:nvPr>
        </p:nvSpPr>
        <p:spPr>
          <a:xfrm>
            <a:off x="1043834" y="1048872"/>
            <a:ext cx="10104330" cy="5154220"/>
          </a:xfrm>
        </p:spPr>
        <p:txBody>
          <a:bodyPr/>
          <a:lstStyle/>
          <a:p>
            <a:pPr>
              <a:spcBef>
                <a:spcPts val="2400"/>
              </a:spcBef>
            </a:pPr>
            <a:r>
              <a:rPr lang="en-AU" dirty="0"/>
              <a:t>In this module you will learn that:</a:t>
            </a:r>
          </a:p>
          <a:p>
            <a:pPr lvl="0">
              <a:spcBef>
                <a:spcPts val="2400"/>
              </a:spcBef>
            </a:pPr>
            <a:r>
              <a:rPr lang="en-AU" dirty="0"/>
              <a:t>Free, fair and franchised elections are a vital part of Australia’s democracy.</a:t>
            </a:r>
          </a:p>
          <a:p>
            <a:pPr>
              <a:spcBef>
                <a:spcPts val="2400"/>
              </a:spcBef>
            </a:pPr>
            <a:r>
              <a:rPr lang="en-AU" dirty="0"/>
              <a:t>Voting is both a right and a responsibility.</a:t>
            </a:r>
          </a:p>
        </p:txBody>
      </p:sp>
    </p:spTree>
    <p:extLst>
      <p:ext uri="{BB962C8B-B14F-4D97-AF65-F5344CB8AC3E}">
        <p14:creationId xmlns:p14="http://schemas.microsoft.com/office/powerpoint/2010/main" val="3609800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Citizens’ responsibilities</a:t>
            </a:r>
          </a:p>
        </p:txBody>
      </p:sp>
      <p:sp>
        <p:nvSpPr>
          <p:cNvPr id="3" name="Content Placeholder 2"/>
          <p:cNvSpPr>
            <a:spLocks noGrp="1"/>
          </p:cNvSpPr>
          <p:nvPr>
            <p:ph sz="half" idx="1"/>
          </p:nvPr>
        </p:nvSpPr>
        <p:spPr>
          <a:xfrm>
            <a:off x="838199" y="1363992"/>
            <a:ext cx="9470722" cy="5764352"/>
          </a:xfrm>
        </p:spPr>
        <p:txBody>
          <a:bodyPr>
            <a:normAutofit/>
          </a:bodyPr>
          <a:lstStyle/>
          <a:p>
            <a:r>
              <a:rPr lang="en-AU" dirty="0"/>
              <a:t>In a democracy the extent of citizens’ engagement with the governance of the country affects the quality of the country’s governance and the performance of the elected representatives.</a:t>
            </a:r>
          </a:p>
          <a:p>
            <a:r>
              <a:rPr lang="en-AU" dirty="0"/>
              <a:t>Australian citizens can directly engage with the Parliament and their elected representatives by:</a:t>
            </a:r>
          </a:p>
          <a:p>
            <a:pPr lvl="1"/>
            <a:r>
              <a:rPr lang="en-AU" dirty="0"/>
              <a:t>Preparing for elections by understanding the work of the Parliament and the differences between the candidates for whom they can vote</a:t>
            </a:r>
          </a:p>
          <a:p>
            <a:pPr lvl="1"/>
            <a:r>
              <a:rPr lang="en-AU" dirty="0"/>
              <a:t>Scrutinising members of parliament and the work of the Parliament </a:t>
            </a:r>
          </a:p>
          <a:p>
            <a:pPr lvl="1"/>
            <a:r>
              <a:rPr lang="en-AU" dirty="0"/>
              <a:t>Contacting members of parliament to indicate support or opposition to their actions, and to indicate other issues/problems that they should address. </a:t>
            </a:r>
          </a:p>
          <a:p>
            <a:pPr marL="0" indent="0">
              <a:buNone/>
            </a:pPr>
            <a:endParaRPr lang="en-AU" dirty="0"/>
          </a:p>
        </p:txBody>
      </p:sp>
    </p:spTree>
    <p:extLst>
      <p:ext uri="{BB962C8B-B14F-4D97-AF65-F5344CB8AC3E}">
        <p14:creationId xmlns:p14="http://schemas.microsoft.com/office/powerpoint/2010/main" val="2443233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Active citizenship</a:t>
            </a:r>
          </a:p>
        </p:txBody>
      </p:sp>
      <p:sp>
        <p:nvSpPr>
          <p:cNvPr id="3" name="Content Placeholder 2"/>
          <p:cNvSpPr>
            <a:spLocks noGrp="1"/>
          </p:cNvSpPr>
          <p:nvPr>
            <p:ph sz="half" idx="1"/>
          </p:nvPr>
        </p:nvSpPr>
        <p:spPr>
          <a:xfrm>
            <a:off x="838199" y="1363992"/>
            <a:ext cx="9470722" cy="1892775"/>
          </a:xfrm>
        </p:spPr>
        <p:txBody>
          <a:bodyPr>
            <a:normAutofit/>
          </a:bodyPr>
          <a:lstStyle/>
          <a:p>
            <a:r>
              <a:rPr lang="en-AU" dirty="0"/>
              <a:t>In a democracy the responsibility of ensuring that the society is well governed rests with the people. </a:t>
            </a:r>
          </a:p>
          <a:p>
            <a:r>
              <a:rPr lang="en-AU" dirty="0"/>
              <a:t>The wide range of freedoms that Australian citizens enjoy creates a variety of means for the people to participate in democracy and affect change in society. As well as those listed above, opportunities for active citizenship also include:</a:t>
            </a:r>
          </a:p>
        </p:txBody>
      </p:sp>
      <p:sp>
        <p:nvSpPr>
          <p:cNvPr id="5" name="Content Placeholder 2">
            <a:extLst>
              <a:ext uri="{FF2B5EF4-FFF2-40B4-BE49-F238E27FC236}">
                <a16:creationId xmlns:a16="http://schemas.microsoft.com/office/drawing/2014/main" id="{690FEF03-0A53-439E-8A1F-87BD6128B889}"/>
              </a:ext>
            </a:extLst>
          </p:cNvPr>
          <p:cNvSpPr txBox="1">
            <a:spLocks/>
          </p:cNvSpPr>
          <p:nvPr/>
        </p:nvSpPr>
        <p:spPr>
          <a:xfrm>
            <a:off x="612731" y="3118981"/>
            <a:ext cx="3834009" cy="393317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t>Expressing political/social opinions in relevant forums and media</a:t>
            </a:r>
          </a:p>
          <a:p>
            <a:pPr lvl="1"/>
            <a:r>
              <a:rPr lang="en-AU" dirty="0"/>
              <a:t>Protests/demonstrations</a:t>
            </a:r>
          </a:p>
          <a:p>
            <a:pPr lvl="1"/>
            <a:r>
              <a:rPr lang="en-AU" dirty="0"/>
              <a:t>Boycotts</a:t>
            </a:r>
          </a:p>
          <a:p>
            <a:pPr lvl="1"/>
            <a:r>
              <a:rPr lang="en-AU" dirty="0"/>
              <a:t>Strike action</a:t>
            </a:r>
          </a:p>
          <a:p>
            <a:pPr lvl="1"/>
            <a:r>
              <a:rPr lang="en-AU" dirty="0"/>
              <a:t>Joining a political party/community group/action group</a:t>
            </a:r>
          </a:p>
          <a:p>
            <a:pPr lvl="1"/>
            <a:r>
              <a:rPr lang="en-AU" dirty="0"/>
              <a:t>Lobbying</a:t>
            </a:r>
          </a:p>
          <a:p>
            <a:pPr marL="0" indent="0">
              <a:buFont typeface="Arial" panose="020B0604020202020204" pitchFamily="34" charset="0"/>
              <a:buNone/>
            </a:pPr>
            <a:endParaRPr lang="en-AU" dirty="0"/>
          </a:p>
        </p:txBody>
      </p:sp>
      <p:pic>
        <p:nvPicPr>
          <p:cNvPr id="9" name="Picture 8" descr="A group of people standing in front of a crowd&#10;&#10;Description automatically generated">
            <a:extLst>
              <a:ext uri="{FF2B5EF4-FFF2-40B4-BE49-F238E27FC236}">
                <a16:creationId xmlns:a16="http://schemas.microsoft.com/office/drawing/2014/main" id="{C376BE3F-04EB-45C3-9E0E-0DDA812F2E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369" y="3294345"/>
            <a:ext cx="6042975" cy="3344449"/>
          </a:xfrm>
          <a:prstGeom prst="rect">
            <a:avLst/>
          </a:prstGeom>
        </p:spPr>
      </p:pic>
    </p:spTree>
    <p:extLst>
      <p:ext uri="{BB962C8B-B14F-4D97-AF65-F5344CB8AC3E}">
        <p14:creationId xmlns:p14="http://schemas.microsoft.com/office/powerpoint/2010/main" val="143096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alpha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8" y="711650"/>
            <a:ext cx="11353801" cy="506336"/>
          </a:xfrm>
          <a:solidFill>
            <a:schemeClr val="tx2"/>
          </a:solidFill>
        </p:spPr>
        <p:txBody>
          <a:bodyPr lIns="936000" tIns="108000" bIns="90000" anchor="ctr" anchorCtr="0"/>
          <a:lstStyle/>
          <a:p>
            <a:r>
              <a:rPr lang="en-AU" sz="3200" dirty="0">
                <a:solidFill>
                  <a:srgbClr val="FFFFFF"/>
                </a:solidFill>
              </a:rPr>
              <a:t>CLASSROOM ACTIVITIES</a:t>
            </a:r>
          </a:p>
        </p:txBody>
      </p:sp>
      <p:sp>
        <p:nvSpPr>
          <p:cNvPr id="3" name="Content Placeholder 2"/>
          <p:cNvSpPr>
            <a:spLocks noGrp="1"/>
          </p:cNvSpPr>
          <p:nvPr>
            <p:ph sz="half" idx="1"/>
          </p:nvPr>
        </p:nvSpPr>
        <p:spPr>
          <a:xfrm>
            <a:off x="7658100" y="1749754"/>
            <a:ext cx="3508332" cy="5228588"/>
          </a:xfrm>
        </p:spPr>
        <p:txBody>
          <a:bodyPr>
            <a:normAutofit lnSpcReduction="10000"/>
          </a:bodyPr>
          <a:lstStyle/>
          <a:p>
            <a:pPr marL="0" indent="0">
              <a:buNone/>
            </a:pPr>
            <a:r>
              <a:rPr lang="en-US" dirty="0">
                <a:latin typeface="+mj-lt"/>
              </a:rPr>
              <a:t>Affinity mapping </a:t>
            </a:r>
          </a:p>
          <a:p>
            <a:r>
              <a:rPr lang="en-US" dirty="0"/>
              <a:t>Brainstorm a list of responses to the questions. Use post-it notes to arrange them in different categories. </a:t>
            </a:r>
          </a:p>
          <a:p>
            <a:r>
              <a:rPr lang="en-US" dirty="0"/>
              <a:t>Scale your responses from most important to least important.</a:t>
            </a:r>
          </a:p>
          <a:p>
            <a:r>
              <a:rPr lang="en-US" dirty="0"/>
              <a:t>Group your responses according to the four key values of Australian democracy: active and engaged citizens, an inclusive and equitable society, free and franchised elections, and the rule of law.</a:t>
            </a:r>
            <a:endParaRPr lang="en-US" dirty="0">
              <a:solidFill>
                <a:srgbClr val="FF0000"/>
              </a:solidFill>
            </a:endParaRPr>
          </a:p>
          <a:p>
            <a:endParaRPr lang="en-US" dirty="0"/>
          </a:p>
        </p:txBody>
      </p:sp>
      <p:sp>
        <p:nvSpPr>
          <p:cNvPr id="8" name="Oval 7">
            <a:extLst>
              <a:ext uri="{FF2B5EF4-FFF2-40B4-BE49-F238E27FC236}">
                <a16:creationId xmlns:a16="http://schemas.microsoft.com/office/drawing/2014/main" id="{6F960054-FA0A-4784-A1FA-E48B89A5B699}"/>
              </a:ext>
            </a:extLst>
          </p:cNvPr>
          <p:cNvSpPr/>
          <p:nvPr/>
        </p:nvSpPr>
        <p:spPr>
          <a:xfrm>
            <a:off x="725249" y="511923"/>
            <a:ext cx="876300" cy="876300"/>
          </a:xfrm>
          <a:prstGeom prst="ellipse">
            <a:avLst/>
          </a:prstGeom>
          <a:solidFill>
            <a:srgbClr val="FFFFFF"/>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85190710-5100-4EDB-9D51-62C05EDAD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791" y="691992"/>
            <a:ext cx="523875" cy="523875"/>
          </a:xfrm>
          <a:prstGeom prst="rect">
            <a:avLst/>
          </a:prstGeom>
        </p:spPr>
      </p:pic>
      <p:sp>
        <p:nvSpPr>
          <p:cNvPr id="10" name="Content Placeholder 2">
            <a:extLst>
              <a:ext uri="{FF2B5EF4-FFF2-40B4-BE49-F238E27FC236}">
                <a16:creationId xmlns:a16="http://schemas.microsoft.com/office/drawing/2014/main" id="{79E7B71C-55CB-4173-B85E-570776EE9389}"/>
              </a:ext>
            </a:extLst>
          </p:cNvPr>
          <p:cNvSpPr txBox="1">
            <a:spLocks/>
          </p:cNvSpPr>
          <p:nvPr/>
        </p:nvSpPr>
        <p:spPr>
          <a:xfrm>
            <a:off x="838198" y="1749754"/>
            <a:ext cx="6313118" cy="565312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mj-lt"/>
              </a:rPr>
              <a:t>Questions</a:t>
            </a:r>
          </a:p>
          <a:p>
            <a:r>
              <a:rPr lang="en-US" dirty="0"/>
              <a:t>Who is responsible for Australia’s democracy? How are they responsible?</a:t>
            </a:r>
          </a:p>
          <a:p>
            <a:r>
              <a:rPr lang="en-US" dirty="0"/>
              <a:t>Can you think of ways to make our country more democratic?</a:t>
            </a:r>
          </a:p>
          <a:p>
            <a:r>
              <a:rPr lang="en-US" dirty="0"/>
              <a:t>Is violence ever justifiable? Can you think of an example where violence was needed to protect rights?</a:t>
            </a:r>
          </a:p>
          <a:p>
            <a:r>
              <a:rPr lang="en-US" dirty="0"/>
              <a:t>Brainstorm a list of rights you think are important in your school or community. Are some more important than others?</a:t>
            </a:r>
          </a:p>
          <a:p>
            <a:r>
              <a:rPr lang="en-US" dirty="0"/>
              <a:t>What’s more important – majority rule or individual rights? Why?</a:t>
            </a:r>
          </a:p>
          <a:p>
            <a:r>
              <a:rPr lang="en-US" dirty="0"/>
              <a:t>What is the biggest threat to democracy?</a:t>
            </a:r>
          </a:p>
          <a:p>
            <a:r>
              <a:rPr lang="en-US" dirty="0"/>
              <a:t>When have laws or rules kept you safe or protected your rights?</a:t>
            </a:r>
            <a:endParaRPr lang="en-AU" dirty="0"/>
          </a:p>
        </p:txBody>
      </p:sp>
    </p:spTree>
    <p:extLst>
      <p:ext uri="{BB962C8B-B14F-4D97-AF65-F5344CB8AC3E}">
        <p14:creationId xmlns:p14="http://schemas.microsoft.com/office/powerpoint/2010/main" val="4215611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78602" y="1897366"/>
            <a:ext cx="5657453" cy="379546"/>
          </a:xfrm>
        </p:spPr>
        <p:txBody>
          <a:bodyPr/>
          <a:lstStyle/>
          <a:p>
            <a:r>
              <a:rPr lang="en-AU" dirty="0"/>
              <a:t>Additional resources</a:t>
            </a:r>
          </a:p>
        </p:txBody>
      </p:sp>
      <p:sp>
        <p:nvSpPr>
          <p:cNvPr id="3" name="Content Placeholder 2"/>
          <p:cNvSpPr>
            <a:spLocks noGrp="1"/>
          </p:cNvSpPr>
          <p:nvPr>
            <p:ph idx="1"/>
          </p:nvPr>
        </p:nvSpPr>
        <p:spPr>
          <a:xfrm>
            <a:off x="5678602" y="2466685"/>
            <a:ext cx="5361139" cy="3733699"/>
          </a:xfrm>
        </p:spPr>
        <p:txBody>
          <a:bodyPr>
            <a:normAutofit/>
          </a:bodyPr>
          <a:lstStyle/>
          <a:p>
            <a:pPr marL="0" indent="0">
              <a:buNone/>
            </a:pPr>
            <a:r>
              <a:rPr lang="en-AU" dirty="0">
                <a:latin typeface="+mj-lt"/>
              </a:rPr>
              <a:t>PEO resources </a:t>
            </a:r>
          </a:p>
          <a:p>
            <a:pPr lvl="0">
              <a:lnSpc>
                <a:spcPct val="100000"/>
              </a:lnSpc>
            </a:pPr>
            <a:r>
              <a:rPr lang="en-US" dirty="0"/>
              <a:t>Website – </a:t>
            </a:r>
            <a:r>
              <a:rPr lang="en-US" dirty="0">
                <a:hlinkClick r:id="rId2"/>
              </a:rPr>
              <a:t>Federal Parliament History Timeline</a:t>
            </a:r>
            <a:endParaRPr lang="en-US" dirty="0"/>
          </a:p>
          <a:p>
            <a:pPr marL="0" indent="0">
              <a:lnSpc>
                <a:spcPct val="100000"/>
              </a:lnSpc>
              <a:spcBef>
                <a:spcPts val="1800"/>
              </a:spcBef>
              <a:buNone/>
            </a:pPr>
            <a:r>
              <a:rPr lang="en-AU" dirty="0">
                <a:latin typeface="+mj-lt"/>
              </a:rPr>
              <a:t>Other resources</a:t>
            </a:r>
          </a:p>
          <a:p>
            <a:pPr lvl="0">
              <a:lnSpc>
                <a:spcPct val="100000"/>
              </a:lnSpc>
            </a:pPr>
            <a:r>
              <a:rPr lang="en-US" dirty="0"/>
              <a:t>Australian Parliament House </a:t>
            </a:r>
            <a:br>
              <a:rPr lang="en-US" dirty="0"/>
            </a:br>
            <a:r>
              <a:rPr lang="en-US" dirty="0"/>
              <a:t>– </a:t>
            </a:r>
            <a:r>
              <a:rPr lang="en-US" dirty="0">
                <a:hlinkClick r:id="rId3"/>
              </a:rPr>
              <a:t>Senators and Members page</a:t>
            </a:r>
            <a:endParaRPr lang="en-US" dirty="0"/>
          </a:p>
          <a:p>
            <a:pPr lvl="0">
              <a:lnSpc>
                <a:spcPct val="100000"/>
              </a:lnSpc>
            </a:pPr>
            <a:r>
              <a:rPr lang="en-US" dirty="0"/>
              <a:t>Australian Electoral Commission </a:t>
            </a:r>
            <a:br>
              <a:rPr lang="en-US" dirty="0"/>
            </a:br>
            <a:r>
              <a:rPr lang="en-US" dirty="0"/>
              <a:t>– </a:t>
            </a:r>
            <a:r>
              <a:rPr lang="en-US" dirty="0">
                <a:hlinkClick r:id="rId4"/>
              </a:rPr>
              <a:t>Find my electoral division</a:t>
            </a:r>
            <a:endParaRPr lang="en-US" dirty="0"/>
          </a:p>
          <a:p>
            <a:pPr marL="0" indent="0">
              <a:lnSpc>
                <a:spcPct val="100000"/>
              </a:lnSpc>
              <a:spcBef>
                <a:spcPts val="1800"/>
              </a:spcBef>
              <a:buNone/>
            </a:pPr>
            <a:endParaRPr lang="en-AU" dirty="0">
              <a:latin typeface="+mj-lt"/>
            </a:endParaRPr>
          </a:p>
        </p:txBody>
      </p:sp>
      <p:pic>
        <p:nvPicPr>
          <p:cNvPr id="5" name="Graphic 4">
            <a:extLst>
              <a:ext uri="{FF2B5EF4-FFF2-40B4-BE49-F238E27FC236}">
                <a16:creationId xmlns:a16="http://schemas.microsoft.com/office/drawing/2014/main" id="{0458888A-6F69-4518-B287-C80D348B04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8189" y="1734119"/>
            <a:ext cx="3863078" cy="4093024"/>
          </a:xfrm>
          <a:prstGeom prst="rect">
            <a:avLst/>
          </a:prstGeom>
        </p:spPr>
      </p:pic>
    </p:spTree>
    <p:extLst>
      <p:ext uri="{BB962C8B-B14F-4D97-AF65-F5344CB8AC3E}">
        <p14:creationId xmlns:p14="http://schemas.microsoft.com/office/powerpoint/2010/main" val="961426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B3A7BEB-88ED-4750-8FF4-61DD028836F4}"/>
              </a:ext>
            </a:extLst>
          </p:cNvPr>
          <p:cNvSpPr txBox="1">
            <a:spLocks/>
          </p:cNvSpPr>
          <p:nvPr/>
        </p:nvSpPr>
        <p:spPr>
          <a:xfrm>
            <a:off x="2095440" y="3723304"/>
            <a:ext cx="8001121" cy="792443"/>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3600" b="0" dirty="0">
                <a:latin typeface="+mn-lt"/>
              </a:rPr>
              <a:t>Thank you for completing these modules</a:t>
            </a:r>
          </a:p>
        </p:txBody>
      </p:sp>
      <p:sp>
        <p:nvSpPr>
          <p:cNvPr id="11" name="Subtitle 2">
            <a:extLst>
              <a:ext uri="{FF2B5EF4-FFF2-40B4-BE49-F238E27FC236}">
                <a16:creationId xmlns:a16="http://schemas.microsoft.com/office/drawing/2014/main" id="{07F72A7E-8DF2-40F2-84B1-7FED318C4ED5}"/>
              </a:ext>
            </a:extLst>
          </p:cNvPr>
          <p:cNvSpPr txBox="1">
            <a:spLocks/>
          </p:cNvSpPr>
          <p:nvPr/>
        </p:nvSpPr>
        <p:spPr>
          <a:xfrm>
            <a:off x="3166098" y="4886089"/>
            <a:ext cx="5859804" cy="871333"/>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AU" sz="3200" dirty="0">
                <a:solidFill>
                  <a:schemeClr val="accent1"/>
                </a:solidFill>
                <a:latin typeface="+mj-lt"/>
                <a:hlinkClick r:id="rId2">
                  <a:extLst>
                    <a:ext uri="{A12FA001-AC4F-418D-AE19-62706E023703}">
                      <ahyp:hlinkClr xmlns:ahyp="http://schemas.microsoft.com/office/drawing/2018/hyperlinkcolor" val="tx"/>
                    </a:ext>
                  </a:extLst>
                </a:hlinkClick>
              </a:rPr>
              <a:t>Please complete our survey</a:t>
            </a:r>
            <a:endParaRPr lang="en-AU" sz="3200" dirty="0">
              <a:solidFill>
                <a:schemeClr val="accent1"/>
              </a:solidFill>
              <a:latin typeface="+mj-lt"/>
            </a:endParaRPr>
          </a:p>
          <a:p>
            <a:pPr marL="0" indent="0" algn="ctr">
              <a:buNone/>
            </a:pPr>
            <a:endParaRPr lang="en-AU" sz="4800" dirty="0">
              <a:latin typeface="+mj-lt"/>
            </a:endParaRPr>
          </a:p>
        </p:txBody>
      </p:sp>
      <p:pic>
        <p:nvPicPr>
          <p:cNvPr id="12" name="Picture 11">
            <a:extLst>
              <a:ext uri="{FF2B5EF4-FFF2-40B4-BE49-F238E27FC236}">
                <a16:creationId xmlns:a16="http://schemas.microsoft.com/office/drawing/2014/main" id="{AD7C52EB-DB21-489A-A10E-CE795BE0F7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64938" y="1803841"/>
            <a:ext cx="3462125" cy="1156195"/>
          </a:xfrm>
          <a:prstGeom prst="rect">
            <a:avLst/>
          </a:prstGeom>
        </p:spPr>
      </p:pic>
      <p:cxnSp>
        <p:nvCxnSpPr>
          <p:cNvPr id="13" name="Straight Connector 12">
            <a:extLst>
              <a:ext uri="{FF2B5EF4-FFF2-40B4-BE49-F238E27FC236}">
                <a16:creationId xmlns:a16="http://schemas.microsoft.com/office/drawing/2014/main" id="{4A01F58D-DB2A-491C-9B99-7E2BB69F2BDE}"/>
              </a:ext>
            </a:extLst>
          </p:cNvPr>
          <p:cNvCxnSpPr>
            <a:cxnSpLocks/>
          </p:cNvCxnSpPr>
          <p:nvPr/>
        </p:nvCxnSpPr>
        <p:spPr>
          <a:xfrm>
            <a:off x="2528452" y="4639194"/>
            <a:ext cx="7135096"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843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2D10C61-F4FC-46FB-810A-11C24A691FBA}"/>
              </a:ext>
            </a:extLst>
          </p:cNvPr>
          <p:cNvSpPr>
            <a:spLocks noGrp="1"/>
          </p:cNvSpPr>
          <p:nvPr>
            <p:ph sz="half" idx="2"/>
          </p:nvPr>
        </p:nvSpPr>
        <p:spPr/>
        <p:txBody>
          <a:bodyPr>
            <a:normAutofit/>
          </a:bodyPr>
          <a:lstStyle/>
          <a:p>
            <a:r>
              <a:rPr lang="en-AU" dirty="0">
                <a:hlinkClick r:id="rId2"/>
              </a:rPr>
              <a:t>Preferential voting – video</a:t>
            </a:r>
            <a:endParaRPr lang="en-AU" dirty="0"/>
          </a:p>
        </p:txBody>
      </p:sp>
      <p:sp>
        <p:nvSpPr>
          <p:cNvPr id="11" name="Content Placeholder 10">
            <a:extLst>
              <a:ext uri="{FF2B5EF4-FFF2-40B4-BE49-F238E27FC236}">
                <a16:creationId xmlns:a16="http://schemas.microsoft.com/office/drawing/2014/main" id="{56AF296B-4C71-4E60-8962-E5C6DE13EBAB}"/>
              </a:ext>
            </a:extLst>
          </p:cNvPr>
          <p:cNvSpPr>
            <a:spLocks noGrp="1"/>
          </p:cNvSpPr>
          <p:nvPr>
            <p:ph sz="half" idx="12"/>
          </p:nvPr>
        </p:nvSpPr>
        <p:spPr>
          <a:xfrm>
            <a:off x="4322389" y="1729848"/>
            <a:ext cx="6569729" cy="2050783"/>
          </a:xfrm>
        </p:spPr>
        <p:txBody>
          <a:bodyPr>
            <a:normAutofit/>
          </a:bodyPr>
          <a:lstStyle/>
          <a:p>
            <a:pPr lvl="0"/>
            <a:r>
              <a:rPr lang="en-AU" dirty="0"/>
              <a:t>What are the rights and responsibilities of citizens in Australia's democracy?</a:t>
            </a:r>
          </a:p>
          <a:p>
            <a:r>
              <a:rPr lang="en-AU" dirty="0"/>
              <a:t>How do elections work and why are they important?</a:t>
            </a:r>
          </a:p>
        </p:txBody>
      </p:sp>
      <p:sp>
        <p:nvSpPr>
          <p:cNvPr id="7" name="Text Placeholder 8">
            <a:extLst>
              <a:ext uri="{FF2B5EF4-FFF2-40B4-BE49-F238E27FC236}">
                <a16:creationId xmlns:a16="http://schemas.microsoft.com/office/drawing/2014/main" id="{3FB04666-8F7B-4C45-9AB9-7CB48EE70291}"/>
              </a:ext>
            </a:extLst>
          </p:cNvPr>
          <p:cNvSpPr txBox="1">
            <a:spLocks/>
          </p:cNvSpPr>
          <p:nvPr/>
        </p:nvSpPr>
        <p:spPr>
          <a:xfrm>
            <a:off x="4322389" y="1193016"/>
            <a:ext cx="5157787" cy="555981"/>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AU" sz="2800" b="1" dirty="0"/>
              <a:t>Focus questions</a:t>
            </a:r>
            <a:endParaRPr lang="en-US" sz="2800" b="1" dirty="0"/>
          </a:p>
        </p:txBody>
      </p:sp>
    </p:spTree>
    <p:extLst>
      <p:ext uri="{BB962C8B-B14F-4D97-AF65-F5344CB8AC3E}">
        <p14:creationId xmlns:p14="http://schemas.microsoft.com/office/powerpoint/2010/main" val="87962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030" y="687930"/>
            <a:ext cx="10515600" cy="539621"/>
          </a:xfrm>
        </p:spPr>
        <p:txBody>
          <a:bodyPr/>
          <a:lstStyle/>
          <a:p>
            <a:r>
              <a:rPr lang="en-AU" dirty="0"/>
              <a:t>Elections in Australia</a:t>
            </a:r>
            <a:endParaRPr lang="en-AU" dirty="0">
              <a:cs typeface="Gautami" panose="020B0502040204020203" pitchFamily="34" charset="0"/>
            </a:endParaRPr>
          </a:p>
        </p:txBody>
      </p:sp>
      <p:sp>
        <p:nvSpPr>
          <p:cNvPr id="3" name="Content Placeholder 2"/>
          <p:cNvSpPr>
            <a:spLocks noGrp="1"/>
          </p:cNvSpPr>
          <p:nvPr>
            <p:ph sz="half" idx="2"/>
          </p:nvPr>
        </p:nvSpPr>
        <p:spPr>
          <a:xfrm>
            <a:off x="839790" y="1427865"/>
            <a:ext cx="4634084" cy="6075594"/>
          </a:xfrm>
        </p:spPr>
        <p:txBody>
          <a:bodyPr>
            <a:noAutofit/>
          </a:bodyPr>
          <a:lstStyle/>
          <a:p>
            <a:pPr lvl="0"/>
            <a:r>
              <a:rPr lang="en-AU" dirty="0"/>
              <a:t>Australia is a representative democracy which means that Australians elect members of parliament to make laws and decisions on their behalf.</a:t>
            </a:r>
          </a:p>
          <a:p>
            <a:pPr lvl="0"/>
            <a:r>
              <a:rPr lang="en-AU" dirty="0"/>
              <a:t>At a federal election, Australians elect members of parliament to represent them in federal Parliament. </a:t>
            </a:r>
          </a:p>
          <a:p>
            <a:pPr lvl="0"/>
            <a:r>
              <a:rPr lang="en-AU" dirty="0"/>
              <a:t>Enrolling to vote and voting are both compulsory.</a:t>
            </a:r>
          </a:p>
          <a:p>
            <a:pPr lvl="0"/>
            <a:r>
              <a:rPr lang="en-AU" dirty="0"/>
              <a:t>The federal Parliament is bicameral which means that it consists of two houses—the Senate and the House of Representatives.</a:t>
            </a:r>
          </a:p>
        </p:txBody>
      </p:sp>
      <p:sp>
        <p:nvSpPr>
          <p:cNvPr id="8" name="Content Placeholder 7">
            <a:extLst>
              <a:ext uri="{FF2B5EF4-FFF2-40B4-BE49-F238E27FC236}">
                <a16:creationId xmlns:a16="http://schemas.microsoft.com/office/drawing/2014/main" id="{3C42B959-908F-4AAC-B339-B142EE18F897}"/>
              </a:ext>
            </a:extLst>
          </p:cNvPr>
          <p:cNvSpPr>
            <a:spLocks noGrp="1"/>
          </p:cNvSpPr>
          <p:nvPr>
            <p:ph sz="quarter" idx="4"/>
          </p:nvPr>
        </p:nvSpPr>
        <p:spPr>
          <a:xfrm>
            <a:off x="5711868" y="1427865"/>
            <a:ext cx="5285983" cy="5228393"/>
          </a:xfrm>
        </p:spPr>
        <p:txBody>
          <a:bodyPr/>
          <a:lstStyle/>
          <a:p>
            <a:pPr lvl="0"/>
            <a:r>
              <a:rPr lang="en-AU" dirty="0"/>
              <a:t>Under section 28 of the Constitution, members of the House of Representatives are elected for a maximum term of three years, although elections may be called earlier.</a:t>
            </a:r>
          </a:p>
          <a:p>
            <a:pPr lvl="0"/>
            <a:r>
              <a:rPr lang="en-AU" dirty="0"/>
              <a:t>When an election for the House of Representatives is called, a half-Senate election is usually held at the same time. Newly-elected state senators begin their term of office on 1 July following such an election.</a:t>
            </a:r>
          </a:p>
          <a:p>
            <a:r>
              <a:rPr lang="en-AU" dirty="0"/>
              <a:t>However, in a double dissolution election, both the Senate and the House of Representatives are dismissed (dissolved), meaning every seat in both chambers is contested. This type of election is held to resolve disagreements between the House and Senate.</a:t>
            </a:r>
          </a:p>
          <a:p>
            <a:pPr marL="0" indent="0">
              <a:buNone/>
            </a:pPr>
            <a:endParaRPr lang="en-US" dirty="0"/>
          </a:p>
        </p:txBody>
      </p:sp>
    </p:spTree>
    <p:extLst>
      <p:ext uri="{BB962C8B-B14F-4D97-AF65-F5344CB8AC3E}">
        <p14:creationId xmlns:p14="http://schemas.microsoft.com/office/powerpoint/2010/main" val="1619192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9C7DD-451A-4EAE-9479-CD317EE4848D}"/>
              </a:ext>
            </a:extLst>
          </p:cNvPr>
          <p:cNvSpPr>
            <a:spLocks noGrp="1"/>
          </p:cNvSpPr>
          <p:nvPr>
            <p:ph type="title"/>
          </p:nvPr>
        </p:nvSpPr>
        <p:spPr/>
        <p:txBody>
          <a:bodyPr/>
          <a:lstStyle/>
          <a:p>
            <a:r>
              <a:rPr lang="en-AU" dirty="0"/>
              <a:t>House of Representatives</a:t>
            </a:r>
            <a:endParaRPr lang="en-US" dirty="0"/>
          </a:p>
        </p:txBody>
      </p:sp>
      <p:sp>
        <p:nvSpPr>
          <p:cNvPr id="3" name="Content Placeholder 2">
            <a:extLst>
              <a:ext uri="{FF2B5EF4-FFF2-40B4-BE49-F238E27FC236}">
                <a16:creationId xmlns:a16="http://schemas.microsoft.com/office/drawing/2014/main" id="{F4CDDFBA-B6F9-4C64-954B-888C280DEDA5}"/>
              </a:ext>
            </a:extLst>
          </p:cNvPr>
          <p:cNvSpPr>
            <a:spLocks noGrp="1"/>
          </p:cNvSpPr>
          <p:nvPr>
            <p:ph sz="half" idx="1"/>
          </p:nvPr>
        </p:nvSpPr>
        <p:spPr>
          <a:xfrm>
            <a:off x="838200" y="1363992"/>
            <a:ext cx="5257800" cy="5764352"/>
          </a:xfrm>
        </p:spPr>
        <p:txBody>
          <a:bodyPr>
            <a:normAutofit/>
          </a:bodyPr>
          <a:lstStyle/>
          <a:p>
            <a:pPr lvl="0"/>
            <a:r>
              <a:rPr lang="en-AU" dirty="0"/>
              <a:t>There are 151 members in the House of Representatives. Each member represents an electorate in Australia. Electorates are based on population—on average, 107 000 voters live in each electorate. This means that states with larger populations have more electorates and therefore more members in the House.</a:t>
            </a:r>
          </a:p>
          <a:p>
            <a:pPr lvl="0"/>
            <a:r>
              <a:rPr lang="en-AU" dirty="0"/>
              <a:t>Elections for the House of Representatives use a preferential voting system to elect one member for each electorate. A candidate must get an absolute majority (more than 50% of the votes) to be elected.</a:t>
            </a:r>
          </a:p>
          <a:p>
            <a:pPr lvl="0"/>
            <a:r>
              <a:rPr lang="en-AU" dirty="0"/>
              <a:t>Voters write a number beside the name of every candidate on the ballot paper: '1' for their first preference (or choice), '2' for their second preference and so on.</a:t>
            </a:r>
          </a:p>
        </p:txBody>
      </p:sp>
      <p:pic>
        <p:nvPicPr>
          <p:cNvPr id="10" name="Content Placeholder 9" descr="A close up of a logo&#10;&#10;Description automatically generated">
            <a:extLst>
              <a:ext uri="{FF2B5EF4-FFF2-40B4-BE49-F238E27FC236}">
                <a16:creationId xmlns:a16="http://schemas.microsoft.com/office/drawing/2014/main" id="{01A4F85D-7F84-4ACE-8927-4ACBEF4E9EDC}"/>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390356" y="489599"/>
            <a:ext cx="3382028" cy="7711506"/>
          </a:xfrm>
        </p:spPr>
      </p:pic>
      <p:sp>
        <p:nvSpPr>
          <p:cNvPr id="11" name="Text Placeholder 8">
            <a:extLst>
              <a:ext uri="{FF2B5EF4-FFF2-40B4-BE49-F238E27FC236}">
                <a16:creationId xmlns:a16="http://schemas.microsoft.com/office/drawing/2014/main" id="{65197183-85E3-4961-B493-A27EA9357FF1}"/>
              </a:ext>
            </a:extLst>
          </p:cNvPr>
          <p:cNvSpPr txBox="1">
            <a:spLocks/>
          </p:cNvSpPr>
          <p:nvPr/>
        </p:nvSpPr>
        <p:spPr>
          <a:xfrm>
            <a:off x="8041710" y="3173973"/>
            <a:ext cx="1424140" cy="12133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3600" dirty="0">
                <a:latin typeface="Franklin Gothic Demi" panose="020B0703020102020204" pitchFamily="34" charset="0"/>
              </a:rPr>
              <a:t>151</a:t>
            </a:r>
            <a:br>
              <a:rPr lang="en-US" dirty="0">
                <a:latin typeface="+mj-lt"/>
              </a:rPr>
            </a:br>
            <a:r>
              <a:rPr lang="en-US" dirty="0">
                <a:latin typeface="+mj-lt"/>
              </a:rPr>
              <a:t>electorates</a:t>
            </a:r>
            <a:endParaRPr lang="en-AU" dirty="0">
              <a:latin typeface="+mj-lt"/>
            </a:endParaRPr>
          </a:p>
        </p:txBody>
      </p:sp>
      <p:sp>
        <p:nvSpPr>
          <p:cNvPr id="12" name="Text Placeholder 8">
            <a:extLst>
              <a:ext uri="{FF2B5EF4-FFF2-40B4-BE49-F238E27FC236}">
                <a16:creationId xmlns:a16="http://schemas.microsoft.com/office/drawing/2014/main" id="{B3516840-7311-448F-8339-4B1050963B8B}"/>
              </a:ext>
            </a:extLst>
          </p:cNvPr>
          <p:cNvSpPr txBox="1">
            <a:spLocks/>
          </p:cNvSpPr>
          <p:nvPr/>
        </p:nvSpPr>
        <p:spPr>
          <a:xfrm>
            <a:off x="6495614" y="4918043"/>
            <a:ext cx="1889692" cy="12133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AU" sz="3600" dirty="0">
                <a:latin typeface="+mj-lt"/>
              </a:rPr>
              <a:t>= </a:t>
            </a:r>
            <a:r>
              <a:rPr lang="en-AU" sz="3600" dirty="0">
                <a:latin typeface="Franklin Gothic Demi" panose="020B0703020102020204" pitchFamily="34" charset="0"/>
              </a:rPr>
              <a:t>151</a:t>
            </a:r>
            <a:br>
              <a:rPr lang="en-US" dirty="0">
                <a:latin typeface="+mj-lt"/>
              </a:rPr>
            </a:br>
            <a:r>
              <a:rPr lang="en-US" dirty="0">
                <a:latin typeface="+mj-lt"/>
              </a:rPr>
              <a:t>members in</a:t>
            </a:r>
            <a:br>
              <a:rPr lang="en-US" dirty="0">
                <a:latin typeface="+mj-lt"/>
              </a:rPr>
            </a:br>
            <a:r>
              <a:rPr lang="en-US" dirty="0">
                <a:latin typeface="+mj-lt"/>
              </a:rPr>
              <a:t>the House of</a:t>
            </a:r>
            <a:br>
              <a:rPr lang="en-US" dirty="0">
                <a:latin typeface="+mj-lt"/>
              </a:rPr>
            </a:br>
            <a:r>
              <a:rPr lang="en-US" dirty="0">
                <a:latin typeface="+mj-lt"/>
              </a:rPr>
              <a:t>Representatives</a:t>
            </a:r>
            <a:endParaRPr lang="en-AU" dirty="0">
              <a:latin typeface="+mj-lt"/>
            </a:endParaRPr>
          </a:p>
        </p:txBody>
      </p:sp>
    </p:spTree>
    <p:extLst>
      <p:ext uri="{BB962C8B-B14F-4D97-AF65-F5344CB8AC3E}">
        <p14:creationId xmlns:p14="http://schemas.microsoft.com/office/powerpoint/2010/main" val="2972986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5A8830-EDF9-4648-BA87-5D5529A35D4A}"/>
              </a:ext>
            </a:extLst>
          </p:cNvPr>
          <p:cNvSpPr/>
          <p:nvPr/>
        </p:nvSpPr>
        <p:spPr>
          <a:xfrm>
            <a:off x="5586608" y="-1"/>
            <a:ext cx="6605392" cy="7561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C21CA687-7B54-4D36-B9E9-AFEABAA3C61B}"/>
              </a:ext>
            </a:extLst>
          </p:cNvPr>
          <p:cNvSpPr>
            <a:spLocks noGrp="1"/>
          </p:cNvSpPr>
          <p:nvPr>
            <p:ph idx="1"/>
          </p:nvPr>
        </p:nvSpPr>
        <p:spPr>
          <a:xfrm>
            <a:off x="826719" y="711650"/>
            <a:ext cx="3895594" cy="5908972"/>
          </a:xfrm>
        </p:spPr>
        <p:txBody>
          <a:bodyPr/>
          <a:lstStyle/>
          <a:p>
            <a:pPr>
              <a:lnSpc>
                <a:spcPct val="100000"/>
              </a:lnSpc>
              <a:spcBef>
                <a:spcPts val="300"/>
              </a:spcBef>
              <a:spcAft>
                <a:spcPts val="300"/>
              </a:spcAft>
            </a:pPr>
            <a:r>
              <a:rPr lang="en-AU" dirty="0"/>
              <a:t>If a candidate gets an absolute majority of first preference votes, that candidate wins. If no candidate has enough first preference votes for an absolute majority, then the candidate with the fewest votes is excluded and their votes are transferred to the remaining candidates, according to voters' second preferences. </a:t>
            </a:r>
          </a:p>
          <a:p>
            <a:pPr>
              <a:lnSpc>
                <a:spcPct val="100000"/>
              </a:lnSpc>
              <a:spcBef>
                <a:spcPts val="300"/>
              </a:spcBef>
              <a:spcAft>
                <a:spcPts val="300"/>
              </a:spcAft>
            </a:pPr>
            <a:r>
              <a:rPr lang="en-AU" dirty="0"/>
              <a:t>This process of excluding candidates and redistributing votes continues until one candidate achieves an absolute majority.</a:t>
            </a:r>
          </a:p>
          <a:p>
            <a:pPr>
              <a:lnSpc>
                <a:spcPct val="100000"/>
              </a:lnSpc>
              <a:spcBef>
                <a:spcPts val="300"/>
              </a:spcBef>
              <a:spcAft>
                <a:spcPts val="300"/>
              </a:spcAft>
            </a:pPr>
            <a:endParaRPr lang="en-US" dirty="0"/>
          </a:p>
        </p:txBody>
      </p:sp>
      <p:pic>
        <p:nvPicPr>
          <p:cNvPr id="7" name="Content Placeholder 8" descr="A screenshot of a cell phone&#10;&#10;Description automatically generated">
            <a:extLst>
              <a:ext uri="{FF2B5EF4-FFF2-40B4-BE49-F238E27FC236}">
                <a16:creationId xmlns:a16="http://schemas.microsoft.com/office/drawing/2014/main" id="{8A035B09-6354-4DCF-9AE3-41267CD20982}"/>
              </a:ext>
            </a:extLst>
          </p:cNvPr>
          <p:cNvPicPr>
            <a:picLocks noChangeAspect="1"/>
          </p:cNvPicPr>
          <p:nvPr/>
        </p:nvPicPr>
        <p:blipFill rotWithShape="1">
          <a:blip r:embed="rId2">
            <a:extLst>
              <a:ext uri="{28A0092B-C50C-407E-A947-70E740481C1C}">
                <a14:useLocalDpi xmlns:a14="http://schemas.microsoft.com/office/drawing/2010/main" val="0"/>
              </a:ext>
            </a:extLst>
          </a:blip>
          <a:srcRect t="17107"/>
          <a:stretch/>
        </p:blipFill>
        <p:spPr>
          <a:xfrm>
            <a:off x="5586608" y="451990"/>
            <a:ext cx="6325842" cy="7009064"/>
          </a:xfrm>
          <a:prstGeom prst="rect">
            <a:avLst/>
          </a:prstGeom>
        </p:spPr>
      </p:pic>
    </p:spTree>
    <p:extLst>
      <p:ext uri="{BB962C8B-B14F-4D97-AF65-F5344CB8AC3E}">
        <p14:creationId xmlns:p14="http://schemas.microsoft.com/office/powerpoint/2010/main" val="889590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9C7DD-451A-4EAE-9479-CD317EE4848D}"/>
              </a:ext>
            </a:extLst>
          </p:cNvPr>
          <p:cNvSpPr>
            <a:spLocks noGrp="1"/>
          </p:cNvSpPr>
          <p:nvPr>
            <p:ph type="title"/>
          </p:nvPr>
        </p:nvSpPr>
        <p:spPr/>
        <p:txBody>
          <a:bodyPr/>
          <a:lstStyle/>
          <a:p>
            <a:r>
              <a:rPr lang="en-AU" dirty="0"/>
              <a:t>Senate</a:t>
            </a:r>
            <a:endParaRPr lang="en-US" dirty="0"/>
          </a:p>
        </p:txBody>
      </p:sp>
      <p:sp>
        <p:nvSpPr>
          <p:cNvPr id="3" name="Content Placeholder 2">
            <a:extLst>
              <a:ext uri="{FF2B5EF4-FFF2-40B4-BE49-F238E27FC236}">
                <a16:creationId xmlns:a16="http://schemas.microsoft.com/office/drawing/2014/main" id="{F4CDDFBA-B6F9-4C64-954B-888C280DEDA5}"/>
              </a:ext>
            </a:extLst>
          </p:cNvPr>
          <p:cNvSpPr>
            <a:spLocks noGrp="1"/>
          </p:cNvSpPr>
          <p:nvPr>
            <p:ph sz="half" idx="1"/>
          </p:nvPr>
        </p:nvSpPr>
        <p:spPr>
          <a:xfrm>
            <a:off x="838200" y="1363992"/>
            <a:ext cx="5257799" cy="5613006"/>
          </a:xfrm>
        </p:spPr>
        <p:txBody>
          <a:bodyPr>
            <a:normAutofit/>
          </a:bodyPr>
          <a:lstStyle/>
          <a:p>
            <a:pPr lvl="0"/>
            <a:r>
              <a:rPr lang="en-AU" dirty="0"/>
              <a:t>The Senate has 76 senators. Each Australian state is represented by 12 senators. The states were given equal representation in the Senate so that states with larger populations did not dominate the Parliament. Since 1975, the Australian Capital Territory and the Northern Territory have each been represented by two senators.</a:t>
            </a:r>
          </a:p>
          <a:p>
            <a:pPr lvl="0"/>
            <a:r>
              <a:rPr lang="en-AU" dirty="0"/>
              <a:t>In Senate elections, Australians are voting to fill more than one vacancy. Elections for the Senate use a preferential voting system known as proportional representation. This means senators must get a ‘quota' (set number) of votes.</a:t>
            </a:r>
          </a:p>
        </p:txBody>
      </p:sp>
      <p:pic>
        <p:nvPicPr>
          <p:cNvPr id="10" name="Content Placeholder 9">
            <a:extLst>
              <a:ext uri="{FF2B5EF4-FFF2-40B4-BE49-F238E27FC236}">
                <a16:creationId xmlns:a16="http://schemas.microsoft.com/office/drawing/2014/main" id="{01A4F85D-7F84-4ACE-8927-4ACBEF4E9EDC}"/>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p:blipFill>
        <p:spPr>
          <a:xfrm>
            <a:off x="7390356" y="532098"/>
            <a:ext cx="3382028" cy="7626507"/>
          </a:xfrm>
        </p:spPr>
      </p:pic>
      <p:sp>
        <p:nvSpPr>
          <p:cNvPr id="11" name="Text Placeholder 8">
            <a:extLst>
              <a:ext uri="{FF2B5EF4-FFF2-40B4-BE49-F238E27FC236}">
                <a16:creationId xmlns:a16="http://schemas.microsoft.com/office/drawing/2014/main" id="{65197183-85E3-4961-B493-A27EA9357FF1}"/>
              </a:ext>
            </a:extLst>
          </p:cNvPr>
          <p:cNvSpPr txBox="1">
            <a:spLocks/>
          </p:cNvSpPr>
          <p:nvPr/>
        </p:nvSpPr>
        <p:spPr>
          <a:xfrm>
            <a:off x="6961166" y="3303358"/>
            <a:ext cx="1424140" cy="9545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AU" sz="3600" dirty="0">
                <a:latin typeface="Franklin Gothic Demi" panose="020B0703020102020204" pitchFamily="34" charset="0"/>
              </a:rPr>
              <a:t>6</a:t>
            </a:r>
            <a:br>
              <a:rPr lang="en-US" dirty="0">
                <a:latin typeface="+mj-lt"/>
              </a:rPr>
            </a:br>
            <a:r>
              <a:rPr lang="en-US" dirty="0">
                <a:latin typeface="+mj-lt"/>
              </a:rPr>
              <a:t>states</a:t>
            </a:r>
            <a:endParaRPr lang="en-AU" dirty="0">
              <a:latin typeface="+mj-lt"/>
            </a:endParaRPr>
          </a:p>
        </p:txBody>
      </p:sp>
      <p:sp>
        <p:nvSpPr>
          <p:cNvPr id="12" name="Text Placeholder 8">
            <a:extLst>
              <a:ext uri="{FF2B5EF4-FFF2-40B4-BE49-F238E27FC236}">
                <a16:creationId xmlns:a16="http://schemas.microsoft.com/office/drawing/2014/main" id="{B3516840-7311-448F-8339-4B1050963B8B}"/>
              </a:ext>
            </a:extLst>
          </p:cNvPr>
          <p:cNvSpPr txBox="1">
            <a:spLocks/>
          </p:cNvSpPr>
          <p:nvPr/>
        </p:nvSpPr>
        <p:spPr>
          <a:xfrm>
            <a:off x="6495614" y="4918043"/>
            <a:ext cx="1889692" cy="12133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AU" sz="3600" dirty="0">
                <a:latin typeface="+mj-lt"/>
              </a:rPr>
              <a:t>= </a:t>
            </a:r>
            <a:r>
              <a:rPr lang="en-AU" sz="3600" dirty="0">
                <a:latin typeface="Franklin Gothic Demi" panose="020B0703020102020204" pitchFamily="34" charset="0"/>
              </a:rPr>
              <a:t>76</a:t>
            </a:r>
            <a:br>
              <a:rPr lang="en-US" dirty="0">
                <a:latin typeface="+mj-lt"/>
              </a:rPr>
            </a:br>
            <a:r>
              <a:rPr lang="en-US" dirty="0">
                <a:latin typeface="+mj-lt"/>
              </a:rPr>
              <a:t>senators in</a:t>
            </a:r>
            <a:br>
              <a:rPr lang="en-US" dirty="0">
                <a:latin typeface="+mj-lt"/>
              </a:rPr>
            </a:br>
            <a:r>
              <a:rPr lang="en-US" dirty="0">
                <a:latin typeface="+mj-lt"/>
              </a:rPr>
              <a:t>the Senate</a:t>
            </a:r>
            <a:endParaRPr lang="en-AU" dirty="0">
              <a:latin typeface="+mj-lt"/>
            </a:endParaRPr>
          </a:p>
        </p:txBody>
      </p:sp>
      <p:sp>
        <p:nvSpPr>
          <p:cNvPr id="7" name="Text Placeholder 8">
            <a:extLst>
              <a:ext uri="{FF2B5EF4-FFF2-40B4-BE49-F238E27FC236}">
                <a16:creationId xmlns:a16="http://schemas.microsoft.com/office/drawing/2014/main" id="{8537F3E2-20C0-4690-9ADF-4FEFB59324A7}"/>
              </a:ext>
            </a:extLst>
          </p:cNvPr>
          <p:cNvSpPr txBox="1">
            <a:spLocks/>
          </p:cNvSpPr>
          <p:nvPr/>
        </p:nvSpPr>
        <p:spPr>
          <a:xfrm>
            <a:off x="8712896" y="3303358"/>
            <a:ext cx="1424140" cy="9545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3600" dirty="0">
                <a:latin typeface="Franklin Gothic Demi" panose="020B0703020102020204" pitchFamily="34" charset="0"/>
              </a:rPr>
              <a:t>2</a:t>
            </a:r>
            <a:br>
              <a:rPr lang="en-US" dirty="0">
                <a:latin typeface="+mj-lt"/>
              </a:rPr>
            </a:br>
            <a:r>
              <a:rPr lang="en-US" dirty="0">
                <a:latin typeface="+mj-lt"/>
              </a:rPr>
              <a:t>territories</a:t>
            </a:r>
            <a:endParaRPr lang="en-AU" dirty="0">
              <a:latin typeface="+mj-lt"/>
            </a:endParaRPr>
          </a:p>
        </p:txBody>
      </p:sp>
      <p:cxnSp>
        <p:nvCxnSpPr>
          <p:cNvPr id="5" name="Straight Connector 4">
            <a:extLst>
              <a:ext uri="{FF2B5EF4-FFF2-40B4-BE49-F238E27FC236}">
                <a16:creationId xmlns:a16="http://schemas.microsoft.com/office/drawing/2014/main" id="{826B1AE1-ADD3-40EE-988B-CB17A1C78F39}"/>
              </a:ext>
            </a:extLst>
          </p:cNvPr>
          <p:cNvCxnSpPr/>
          <p:nvPr/>
        </p:nvCxnSpPr>
        <p:spPr>
          <a:xfrm>
            <a:off x="8542751" y="3419605"/>
            <a:ext cx="0" cy="6263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237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AC7C61-5D07-45DC-BC93-A514C56194BC}"/>
              </a:ext>
            </a:extLst>
          </p:cNvPr>
          <p:cNvSpPr/>
          <p:nvPr/>
        </p:nvSpPr>
        <p:spPr>
          <a:xfrm>
            <a:off x="4960307" y="-1"/>
            <a:ext cx="7231693" cy="7561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CDDFBA-B6F9-4C64-954B-888C280DEDA5}"/>
              </a:ext>
            </a:extLst>
          </p:cNvPr>
          <p:cNvSpPr>
            <a:spLocks noGrp="1"/>
          </p:cNvSpPr>
          <p:nvPr>
            <p:ph sz="half" idx="1"/>
          </p:nvPr>
        </p:nvSpPr>
        <p:spPr>
          <a:xfrm>
            <a:off x="838201" y="1363991"/>
            <a:ext cx="3533384" cy="4873971"/>
          </a:xfrm>
        </p:spPr>
        <p:txBody>
          <a:bodyPr>
            <a:normAutofit lnSpcReduction="10000"/>
          </a:bodyPr>
          <a:lstStyle/>
          <a:p>
            <a:pPr lvl="0"/>
            <a:r>
              <a:rPr lang="en-AU" dirty="0"/>
              <a:t>The number of votes required is obtained by dividing the total number of votes (in each state or territory) by one more than the number of candidates and then adding one to the result. </a:t>
            </a:r>
          </a:p>
          <a:p>
            <a:pPr lvl="0"/>
            <a:r>
              <a:rPr lang="en-AU" dirty="0"/>
              <a:t>A wider range of independents and smaller parties are often elected to the Senate as it is easier for them to achieve a quota of votes from a state rather than 50% of votes from an electorate.</a:t>
            </a:r>
          </a:p>
        </p:txBody>
      </p:sp>
      <p:pic>
        <p:nvPicPr>
          <p:cNvPr id="13" name="Content Placeholder 6" descr="A screenshot of a cell phone&#10;&#10;Description automatically generated">
            <a:extLst>
              <a:ext uri="{FF2B5EF4-FFF2-40B4-BE49-F238E27FC236}">
                <a16:creationId xmlns:a16="http://schemas.microsoft.com/office/drawing/2014/main" id="{7B2031DF-96FE-44D6-ADB5-CEF5B6EDE02D}"/>
              </a:ext>
            </a:extLst>
          </p:cNvPr>
          <p:cNvPicPr>
            <a:picLocks noChangeAspect="1"/>
          </p:cNvPicPr>
          <p:nvPr/>
        </p:nvPicPr>
        <p:blipFill rotWithShape="1">
          <a:blip r:embed="rId2">
            <a:extLst>
              <a:ext uri="{28A0092B-C50C-407E-A947-70E740481C1C}">
                <a14:useLocalDpi xmlns:a14="http://schemas.microsoft.com/office/drawing/2010/main" val="0"/>
              </a:ext>
            </a:extLst>
          </a:blip>
          <a:srcRect t="11762"/>
          <a:stretch/>
        </p:blipFill>
        <p:spPr>
          <a:xfrm>
            <a:off x="5438383" y="1222888"/>
            <a:ext cx="6325644" cy="5637411"/>
          </a:xfrm>
          <a:prstGeom prst="rect">
            <a:avLst/>
          </a:prstGeom>
        </p:spPr>
      </p:pic>
    </p:spTree>
    <p:extLst>
      <p:ext uri="{BB962C8B-B14F-4D97-AF65-F5344CB8AC3E}">
        <p14:creationId xmlns:p14="http://schemas.microsoft.com/office/powerpoint/2010/main" val="1438551405"/>
      </p:ext>
    </p:extLst>
  </p:cSld>
  <p:clrMapOvr>
    <a:masterClrMapping/>
  </p:clrMapOvr>
</p:sld>
</file>

<file path=ppt/theme/theme1.xml><?xml version="1.0" encoding="utf-8"?>
<a:theme xmlns:a="http://schemas.openxmlformats.org/drawingml/2006/main" name="Office Theme">
  <a:themeElements>
    <a:clrScheme name="PEO colours">
      <a:dk1>
        <a:srgbClr val="333132"/>
      </a:dk1>
      <a:lt1>
        <a:srgbClr val="CED2CD"/>
      </a:lt1>
      <a:dk2>
        <a:srgbClr val="007495"/>
      </a:dk2>
      <a:lt2>
        <a:srgbClr val="FFC20E"/>
      </a:lt2>
      <a:accent1>
        <a:srgbClr val="007495"/>
      </a:accent1>
      <a:accent2>
        <a:srgbClr val="333132"/>
      </a:accent2>
      <a:accent3>
        <a:srgbClr val="705B75"/>
      </a:accent3>
      <a:accent4>
        <a:srgbClr val="F99E4B"/>
      </a:accent4>
      <a:accent5>
        <a:srgbClr val="6FC9C4"/>
      </a:accent5>
      <a:accent6>
        <a:srgbClr val="A70237"/>
      </a:accent6>
      <a:hlink>
        <a:srgbClr val="00394A"/>
      </a:hlink>
      <a:folHlink>
        <a:srgbClr val="00394A"/>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2125</TotalTime>
  <Words>2729</Words>
  <Application>Microsoft Office PowerPoint</Application>
  <PresentationFormat>Custom</PresentationFormat>
  <Paragraphs>170</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Black</vt:lpstr>
      <vt:lpstr>Franklin Gothic Book</vt:lpstr>
      <vt:lpstr>Franklin Gothic Demi</vt:lpstr>
      <vt:lpstr>Franklin Gothic Medium</vt:lpstr>
      <vt:lpstr>Wingdings 3</vt:lpstr>
      <vt:lpstr>Office Theme</vt:lpstr>
      <vt:lpstr>PowerPoint Presentation</vt:lpstr>
      <vt:lpstr>MODULE 5</vt:lpstr>
      <vt:lpstr>PowerPoint Presentation</vt:lpstr>
      <vt:lpstr>PowerPoint Presentation</vt:lpstr>
      <vt:lpstr>Elections in Australia</vt:lpstr>
      <vt:lpstr>House of Representatives</vt:lpstr>
      <vt:lpstr>PowerPoint Presentation</vt:lpstr>
      <vt:lpstr>Senate</vt:lpstr>
      <vt:lpstr>PowerPoint Presentation</vt:lpstr>
      <vt:lpstr>PowerPoint Presentation</vt:lpstr>
      <vt:lpstr>The history of enfranchisement in Australia</vt:lpstr>
      <vt:lpstr>PowerPoint Presentation</vt:lpstr>
      <vt:lpstr>CLASSROOM ACTIVITIES</vt:lpstr>
      <vt:lpstr>Food for thought</vt:lpstr>
      <vt:lpstr>Additional resources</vt:lpstr>
      <vt:lpstr>MODULE 6</vt:lpstr>
      <vt:lpstr>PowerPoint Presentation</vt:lpstr>
      <vt:lpstr>PowerPoint Presentation</vt:lpstr>
      <vt:lpstr>What is representation?</vt:lpstr>
      <vt:lpstr>Representation in the Federal Parliament</vt:lpstr>
      <vt:lpstr>What members of federal parliament do</vt:lpstr>
      <vt:lpstr>CLASSROOM ACTIVITIES</vt:lpstr>
      <vt:lpstr>Additional resources</vt:lpstr>
      <vt:lpstr>MODULE 7</vt:lpstr>
      <vt:lpstr>PowerPoint Presentation</vt:lpstr>
      <vt:lpstr>PowerPoint Presentation</vt:lpstr>
      <vt:lpstr>Rights</vt:lpstr>
      <vt:lpstr>Voting</vt:lpstr>
      <vt:lpstr>Engaging with Parliament</vt:lpstr>
      <vt:lpstr>Citizens’ responsibilities</vt:lpstr>
      <vt:lpstr>Active citizenship</vt:lpstr>
      <vt:lpstr>CLASSROOM ACTIVITIES</vt:lpstr>
      <vt:lpstr>Additional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Mackay, Wendy (SEN)</dc:creator>
  <cp:lastModifiedBy>Cornish, Sally (SEN)</cp:lastModifiedBy>
  <cp:revision>142</cp:revision>
  <dcterms:created xsi:type="dcterms:W3CDTF">2020-04-21T06:50:43Z</dcterms:created>
  <dcterms:modified xsi:type="dcterms:W3CDTF">2023-01-27T04:26:56Z</dcterms:modified>
</cp:coreProperties>
</file>